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59" r:id="rId3"/>
    <p:sldId id="260" r:id="rId4"/>
    <p:sldId id="261" r:id="rId5"/>
    <p:sldId id="267" r:id="rId6"/>
    <p:sldId id="262" r:id="rId7"/>
    <p:sldId id="265" r:id="rId8"/>
    <p:sldId id="270" r:id="rId9"/>
    <p:sldId id="266" r:id="rId10"/>
    <p:sldId id="268" r:id="rId11"/>
    <p:sldId id="271" r:id="rId12"/>
    <p:sldId id="273" r:id="rId13"/>
    <p:sldId id="274" r:id="rId14"/>
    <p:sldId id="275" r:id="rId15"/>
    <p:sldId id="27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C1321-2761-4B92-923B-3E6721BDE195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66ACDF-EB20-462C-9CD0-C64BF360F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162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66ACDF-EB20-462C-9CD0-C64BF360F4D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968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45454-F61F-49F9-B6C9-9DD47DB2108B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0614D-BB5B-4536-A570-F2200DEBDB7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vjlIYYbVIrI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772400" cy="1470025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itchFamily="66" charset="0"/>
                <a:hlinkClick r:id="rId2"/>
              </a:rPr>
              <a:t>https://</a:t>
            </a:r>
            <a:r>
              <a:rPr lang="en-GB" sz="2400" dirty="0" smtClean="0">
                <a:latin typeface="Comic Sans MS" pitchFamily="66" charset="0"/>
                <a:hlinkClick r:id="rId2"/>
              </a:rPr>
              <a:t>www.youtube.com/watch?v=vjlIYYbVIrI</a:t>
            </a:r>
            <a:r>
              <a:rPr lang="en-GB" sz="2400" dirty="0" smtClean="0">
                <a:latin typeface="Comic Sans MS" pitchFamily="66" charset="0"/>
              </a:rPr>
              <a:t> 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548680"/>
            <a:ext cx="6400800" cy="1008112"/>
          </a:xfrm>
        </p:spPr>
        <p:txBody>
          <a:bodyPr/>
          <a:lstStyle/>
          <a:p>
            <a:r>
              <a:rPr lang="en-GB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Social Stories </a:t>
            </a:r>
          </a:p>
          <a:p>
            <a:endParaRPr lang="en-GB" dirty="0"/>
          </a:p>
        </p:txBody>
      </p:sp>
      <p:pic>
        <p:nvPicPr>
          <p:cNvPr id="12290" name="Picture 2" descr="http://t2.gstatic.com/images?q=tbn:ANd9GcSPgtIwC9KJw9YgH0BKsdYrgXoNfMFPLTWRChJUjT9o9diU1hPy7Q:communi-kit.com/images/answeringquestion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068960"/>
            <a:ext cx="5040560" cy="3024336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7918"/>
            <a:ext cx="121920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836712"/>
            <a:ext cx="8553128" cy="576064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1800" dirty="0">
                <a:latin typeface="Comic Sans MS" pitchFamily="66" charset="0"/>
              </a:rPr>
              <a:t>A social story </a:t>
            </a:r>
            <a:r>
              <a:rPr lang="en-US" sz="1800" dirty="0" smtClean="0">
                <a:latin typeface="Comic Sans MS" pitchFamily="66" charset="0"/>
              </a:rPr>
              <a:t>is </a:t>
            </a:r>
            <a:r>
              <a:rPr lang="en-US" sz="1800" dirty="0">
                <a:latin typeface="Comic Sans MS" pitchFamily="66" charset="0"/>
              </a:rPr>
              <a:t>a simple story format that provides concrete </a:t>
            </a:r>
            <a:endParaRPr lang="en-US" sz="1800" dirty="0" smtClean="0">
              <a:latin typeface="Comic Sans MS" pitchFamily="66" charset="0"/>
            </a:endParaRPr>
          </a:p>
          <a:p>
            <a:pPr marL="0" lvl="0" indent="0">
              <a:buNone/>
            </a:pPr>
            <a:r>
              <a:rPr lang="en-US" sz="1800" dirty="0" smtClean="0">
                <a:latin typeface="Comic Sans MS" pitchFamily="66" charset="0"/>
              </a:rPr>
              <a:t>information </a:t>
            </a:r>
            <a:r>
              <a:rPr lang="en-US" sz="1800" dirty="0">
                <a:latin typeface="Comic Sans MS" pitchFamily="66" charset="0"/>
              </a:rPr>
              <a:t>to help a child </a:t>
            </a:r>
            <a:r>
              <a:rPr lang="en-US" sz="1800" dirty="0" smtClean="0">
                <a:latin typeface="Comic Sans MS" pitchFamily="66" charset="0"/>
              </a:rPr>
              <a:t>understand </a:t>
            </a:r>
            <a:r>
              <a:rPr lang="en-US" sz="1800" dirty="0">
                <a:latin typeface="Comic Sans MS" pitchFamily="66" charset="0"/>
              </a:rPr>
              <a:t>and improve </a:t>
            </a:r>
            <a:r>
              <a:rPr lang="en-US" sz="1800" dirty="0" smtClean="0">
                <a:latin typeface="Comic Sans MS" pitchFamily="66" charset="0"/>
              </a:rPr>
              <a:t> social </a:t>
            </a:r>
            <a:r>
              <a:rPr lang="en-US" sz="1800" dirty="0">
                <a:latin typeface="Comic Sans MS" pitchFamily="66" charset="0"/>
              </a:rPr>
              <a:t>skills </a:t>
            </a:r>
            <a:endParaRPr lang="en-US" sz="1800" dirty="0" smtClean="0">
              <a:latin typeface="Comic Sans MS" pitchFamily="66" charset="0"/>
            </a:endParaRPr>
          </a:p>
          <a:p>
            <a:pPr marL="0" lvl="0" indent="0">
              <a:buNone/>
            </a:pPr>
            <a:r>
              <a:rPr lang="en-US" sz="1800" dirty="0" smtClean="0">
                <a:latin typeface="Comic Sans MS" pitchFamily="66" charset="0"/>
              </a:rPr>
              <a:t>and </a:t>
            </a:r>
            <a:r>
              <a:rPr lang="en-US" sz="1800" dirty="0">
                <a:latin typeface="Comic Sans MS" pitchFamily="66" charset="0"/>
              </a:rPr>
              <a:t>behaviour. </a:t>
            </a:r>
            <a:r>
              <a:rPr lang="en-US" sz="1800" dirty="0" smtClean="0">
                <a:latin typeface="Comic Sans MS" pitchFamily="66" charset="0"/>
              </a:rPr>
              <a:t>  It is used  to support </a:t>
            </a:r>
          </a:p>
          <a:p>
            <a:r>
              <a:rPr lang="en-US" sz="1800" dirty="0" smtClean="0">
                <a:latin typeface="Comic Sans MS" pitchFamily="66" charset="0"/>
              </a:rPr>
              <a:t>social misunderstanding</a:t>
            </a:r>
          </a:p>
          <a:p>
            <a:r>
              <a:rPr lang="en-US" sz="1800" dirty="0" smtClean="0">
                <a:latin typeface="Comic Sans MS" pitchFamily="66" charset="0"/>
              </a:rPr>
              <a:t>self </a:t>
            </a:r>
            <a:r>
              <a:rPr lang="en-US" sz="1800" dirty="0">
                <a:latin typeface="Comic Sans MS" pitchFamily="66" charset="0"/>
              </a:rPr>
              <a:t>awareness, </a:t>
            </a:r>
            <a:r>
              <a:rPr lang="en-US" sz="1800" dirty="0" smtClean="0">
                <a:latin typeface="Comic Sans MS" pitchFamily="66" charset="0"/>
              </a:rPr>
              <a:t> </a:t>
            </a:r>
            <a:endParaRPr lang="en-US" sz="1800" dirty="0">
              <a:latin typeface="Comic Sans MS" pitchFamily="66" charset="0"/>
            </a:endParaRPr>
          </a:p>
          <a:p>
            <a:r>
              <a:rPr lang="en-US" sz="1800" dirty="0" smtClean="0">
                <a:latin typeface="Comic Sans MS" pitchFamily="66" charset="0"/>
              </a:rPr>
              <a:t>self </a:t>
            </a:r>
            <a:r>
              <a:rPr lang="en-US" sz="1800" dirty="0">
                <a:latin typeface="Comic Sans MS" pitchFamily="66" charset="0"/>
              </a:rPr>
              <a:t>calming </a:t>
            </a:r>
            <a:endParaRPr lang="en-US" sz="1800" dirty="0" smtClean="0">
              <a:latin typeface="Comic Sans MS" pitchFamily="66" charset="0"/>
            </a:endParaRPr>
          </a:p>
          <a:p>
            <a:r>
              <a:rPr lang="en-US" sz="1800" dirty="0" smtClean="0">
                <a:latin typeface="Comic Sans MS" pitchFamily="66" charset="0"/>
              </a:rPr>
              <a:t>self </a:t>
            </a:r>
            <a:r>
              <a:rPr lang="en-US" sz="1800" dirty="0">
                <a:latin typeface="Comic Sans MS" pitchFamily="66" charset="0"/>
              </a:rPr>
              <a:t>management skills.</a:t>
            </a:r>
            <a:endParaRPr lang="en-GB" sz="1800" dirty="0">
              <a:latin typeface="Comic Sans MS" pitchFamily="66" charset="0"/>
            </a:endParaRPr>
          </a:p>
          <a:p>
            <a:pPr marL="0" indent="0">
              <a:buNone/>
            </a:pPr>
            <a:endParaRPr lang="en-US" sz="1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1800" dirty="0" smtClean="0">
                <a:latin typeface="Comic Sans MS" pitchFamily="66" charset="0"/>
              </a:rPr>
              <a:t>A </a:t>
            </a:r>
            <a:r>
              <a:rPr lang="en-GB" sz="1800" dirty="0">
                <a:latin typeface="Comic Sans MS" pitchFamily="66" charset="0"/>
              </a:rPr>
              <a:t>social story addresses specific situations by teaching the child appropriate </a:t>
            </a:r>
            <a:endParaRPr lang="en-GB" sz="1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1800" dirty="0" smtClean="0">
                <a:latin typeface="Comic Sans MS" pitchFamily="66" charset="0"/>
              </a:rPr>
              <a:t>behaviours </a:t>
            </a:r>
            <a:r>
              <a:rPr lang="en-GB" sz="1800" dirty="0">
                <a:latin typeface="Comic Sans MS" pitchFamily="66" charset="0"/>
              </a:rPr>
              <a:t>and responses, for example:</a:t>
            </a:r>
          </a:p>
          <a:p>
            <a:r>
              <a:rPr lang="en-US" sz="1800" dirty="0" smtClean="0">
                <a:latin typeface="Comic Sans MS" pitchFamily="66" charset="0"/>
              </a:rPr>
              <a:t>Change/ transition from one class to another,</a:t>
            </a:r>
          </a:p>
          <a:p>
            <a:r>
              <a:rPr lang="en-US" sz="1800" dirty="0" smtClean="0">
                <a:latin typeface="Comic Sans MS" pitchFamily="66" charset="0"/>
              </a:rPr>
              <a:t>understanding unstructured times (lunch/play/break time)</a:t>
            </a:r>
          </a:p>
          <a:p>
            <a:r>
              <a:rPr lang="en-US" sz="1800" dirty="0" smtClean="0">
                <a:latin typeface="Comic Sans MS" pitchFamily="66" charset="0"/>
              </a:rPr>
              <a:t>personal hygiene (shower daily.)</a:t>
            </a:r>
          </a:p>
          <a:p>
            <a:endParaRPr lang="en-US" sz="1800" b="1" u="sng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US" sz="1800" b="1" u="sng" dirty="0" smtClean="0">
                <a:latin typeface="Comic Sans MS" pitchFamily="66" charset="0"/>
              </a:rPr>
              <a:t>Style </a:t>
            </a:r>
            <a:r>
              <a:rPr lang="en-US" sz="1800" b="1" u="sng" dirty="0">
                <a:latin typeface="Comic Sans MS" pitchFamily="66" charset="0"/>
              </a:rPr>
              <a:t>and content vary according to the age of the </a:t>
            </a:r>
            <a:r>
              <a:rPr lang="en-US" sz="1800" b="1" u="sng" dirty="0" smtClean="0">
                <a:latin typeface="Comic Sans MS" pitchFamily="66" charset="0"/>
              </a:rPr>
              <a:t>child </a:t>
            </a:r>
            <a:r>
              <a:rPr lang="en-US" sz="1800" b="1" u="sng" dirty="0">
                <a:latin typeface="Comic Sans MS" pitchFamily="66" charset="0"/>
              </a:rPr>
              <a:t>and the given event</a:t>
            </a:r>
            <a:r>
              <a:rPr lang="en-US" sz="1800" b="1" u="sng" dirty="0" smtClean="0">
                <a:latin typeface="Comic Sans MS" pitchFamily="66" charset="0"/>
              </a:rPr>
              <a:t>. </a:t>
            </a:r>
            <a:r>
              <a:rPr lang="en-US" sz="1800" dirty="0">
                <a:latin typeface="Comic Sans MS" pitchFamily="66" charset="0"/>
              </a:rPr>
              <a:t> </a:t>
            </a:r>
            <a:r>
              <a:rPr lang="en-US" sz="1800" dirty="0" smtClean="0">
                <a:latin typeface="Comic Sans MS" pitchFamily="66" charset="0"/>
              </a:rPr>
              <a:t>It is </a:t>
            </a:r>
            <a:r>
              <a:rPr lang="en-US" sz="1800" dirty="0">
                <a:latin typeface="Comic Sans MS" pitchFamily="66" charset="0"/>
              </a:rPr>
              <a:t>an easy and effective way to teach </a:t>
            </a:r>
            <a:r>
              <a:rPr lang="en-US" sz="1800" dirty="0" smtClean="0">
                <a:latin typeface="Comic Sans MS" pitchFamily="66" charset="0"/>
              </a:rPr>
              <a:t>children to </a:t>
            </a:r>
            <a:r>
              <a:rPr lang="en-US" sz="1800" dirty="0">
                <a:latin typeface="Comic Sans MS" pitchFamily="66" charset="0"/>
              </a:rPr>
              <a:t>handle problem situations in “appropriate ways”. </a:t>
            </a:r>
            <a:endParaRPr lang="en-GB" sz="18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1800" dirty="0">
                <a:latin typeface="Comic Sans MS" pitchFamily="66" charset="0"/>
              </a:rPr>
              <a:t>  </a:t>
            </a:r>
            <a:endParaRPr lang="en-GB" sz="1800" dirty="0">
              <a:latin typeface="Comic Sans MS" pitchFamily="66" charset="0"/>
            </a:endParaRPr>
          </a:p>
          <a:p>
            <a:pPr>
              <a:buNone/>
            </a:pPr>
            <a:endParaRPr lang="en-GB" sz="1600" dirty="0">
              <a:latin typeface="Comic Sans MS" pitchFamily="66" charset="0"/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title"/>
          </p:nvPr>
        </p:nvSpPr>
        <p:spPr>
          <a:xfrm>
            <a:off x="395536" y="375655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Social Stories </a:t>
            </a:r>
          </a:p>
          <a:p>
            <a:endParaRPr lang="en-GB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t1.gstatic.com/images?q=tbn:ANd9GcTnW7ghYL9j5w0lYmd4wsCIUv_L3kUtarzh50I06ZiPqTAbs60cTg:www.pecs4autism.com/catalog/IMG_54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92788" y="160670"/>
            <a:ext cx="1841046" cy="3196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08720"/>
            <a:ext cx="8568952" cy="56886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GB" sz="1800" dirty="0" smtClean="0"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en-GB" sz="1800" dirty="0" smtClean="0">
                <a:latin typeface="Comic Sans MS" pitchFamily="66" charset="0"/>
              </a:rPr>
              <a:t>A </a:t>
            </a:r>
            <a:r>
              <a:rPr lang="en-GB" sz="1800" dirty="0">
                <a:latin typeface="Comic Sans MS" pitchFamily="66" charset="0"/>
              </a:rPr>
              <a:t>social story can be used at home, at school, or in the community to teach or maintain social skills, daily living skills, or behaviour management skills. </a:t>
            </a:r>
          </a:p>
          <a:p>
            <a:pPr marL="0" indent="0" algn="just">
              <a:buNone/>
            </a:pPr>
            <a:endParaRPr lang="en-US" sz="1800" dirty="0" smtClean="0"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en-US" sz="1800" dirty="0" smtClean="0">
                <a:latin typeface="Comic Sans MS" pitchFamily="66" charset="0"/>
              </a:rPr>
              <a:t>The topic for a social story is determined by observing the child and gathering information  related to the situation that presents problems. </a:t>
            </a:r>
          </a:p>
          <a:p>
            <a:pPr algn="just">
              <a:buBlip>
                <a:blip r:embed="rId2"/>
              </a:buBlip>
            </a:pPr>
            <a:endParaRPr lang="en-US" sz="1800" dirty="0"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en-US" sz="1800" b="1" u="sng" dirty="0" smtClean="0">
                <a:latin typeface="Comic Sans MS" pitchFamily="66" charset="0"/>
              </a:rPr>
              <a:t>When possible write the story with the child. </a:t>
            </a:r>
          </a:p>
          <a:p>
            <a:pPr algn="just">
              <a:buBlip>
                <a:blip r:embed="rId2"/>
              </a:buBlip>
            </a:pPr>
            <a:endParaRPr lang="en-US" sz="1800" dirty="0"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en-US" sz="1800" dirty="0" smtClean="0">
                <a:latin typeface="Comic Sans MS" pitchFamily="66" charset="0"/>
              </a:rPr>
              <a:t>It  </a:t>
            </a:r>
            <a:r>
              <a:rPr lang="en-US" sz="1800" b="1" dirty="0" smtClean="0">
                <a:latin typeface="Comic Sans MS" pitchFamily="66" charset="0"/>
              </a:rPr>
              <a:t>must be read as often as needed and </a:t>
            </a:r>
            <a:r>
              <a:rPr lang="en-US" sz="1800" dirty="0" smtClean="0">
                <a:latin typeface="Comic Sans MS" pitchFamily="66" charset="0"/>
              </a:rPr>
              <a:t>worked into </a:t>
            </a:r>
          </a:p>
          <a:p>
            <a:pPr marL="0" indent="0" algn="just">
              <a:buNone/>
            </a:pPr>
            <a:r>
              <a:rPr lang="en-US" sz="1800" dirty="0" smtClean="0">
                <a:latin typeface="Comic Sans MS" pitchFamily="66" charset="0"/>
              </a:rPr>
              <a:t>the child’s daily school/ home routine. </a:t>
            </a:r>
          </a:p>
          <a:p>
            <a:pPr algn="just">
              <a:buNone/>
            </a:pPr>
            <a:endParaRPr lang="en-US" sz="18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Remember its  a tool to help support a child to  understand what’s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appropriate.</a:t>
            </a:r>
          </a:p>
          <a:p>
            <a:pPr algn="just">
              <a:buNone/>
            </a:pPr>
            <a:endParaRPr lang="en-US" sz="1800" dirty="0">
              <a:latin typeface="Comic Sans MS" pitchFamily="66" charset="0"/>
            </a:endParaRPr>
          </a:p>
          <a:p>
            <a:pPr algn="just">
              <a:buNone/>
            </a:pPr>
            <a:endParaRPr lang="en-US" sz="1800" dirty="0" smtClean="0"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en-US" sz="1800" dirty="0" smtClean="0">
                <a:latin typeface="Comic Sans MS" pitchFamily="66" charset="0"/>
              </a:rPr>
              <a:t> </a:t>
            </a:r>
            <a:r>
              <a:rPr lang="en-US" sz="1800" b="1" u="sng" dirty="0" smtClean="0">
                <a:latin typeface="Comic Sans MS" pitchFamily="66" charset="0"/>
              </a:rPr>
              <a:t>Its only effective if used regularly and consistently.</a:t>
            </a:r>
            <a:endParaRPr lang="en-GB" sz="1800" dirty="0"/>
          </a:p>
        </p:txBody>
      </p:sp>
      <p:sp>
        <p:nvSpPr>
          <p:cNvPr id="4" name="Sub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Social Stories </a:t>
            </a:r>
          </a:p>
          <a:p>
            <a:endParaRPr lang="en-GB" dirty="0"/>
          </a:p>
        </p:txBody>
      </p:sp>
      <p:pic>
        <p:nvPicPr>
          <p:cNvPr id="1026" name="Picture 2" descr="http://t2.gstatic.com/images?q=tbn:ANd9GcQmyuw4HBfZgfhaDKjXBTWFc5ORriSp67ENI5f6ecbhFqSfbHHefg:www.autismsocialstories.com/autistic_teens/phGNPzcSi1gYVJ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509120"/>
            <a:ext cx="2350850" cy="21602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764705"/>
            <a:ext cx="8229600" cy="4104455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1800" b="1" i="1" u="sng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en-US" sz="1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So </a:t>
            </a:r>
            <a:r>
              <a:rPr lang="en-US" sz="1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just imagine</a:t>
            </a:r>
            <a:r>
              <a:rPr lang="en-US" sz="1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...</a:t>
            </a:r>
          </a:p>
          <a:p>
            <a:pPr algn="ctr">
              <a:buNone/>
            </a:pPr>
            <a:endParaRPr lang="en-GB" sz="1800" b="1" dirty="0">
              <a:solidFill>
                <a:schemeClr val="tx1">
                  <a:lumMod val="75000"/>
                  <a:lumOff val="25000"/>
                </a:schemeClr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You are at home watching your </a:t>
            </a:r>
            <a:r>
              <a:rPr lang="en-US" sz="1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favourite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 </a:t>
            </a: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TV program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. (Coronation street…EastEnders… </a:t>
            </a:r>
            <a:r>
              <a:rPr lang="en-US" sz="1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Holby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 city!!)</a:t>
            </a:r>
          </a:p>
          <a:p>
            <a:pPr algn="ctr">
              <a:buNone/>
            </a:pPr>
            <a:endParaRPr lang="en-US" sz="1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Suddenly it’s </a:t>
            </a: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interrupted by an urgent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news flash of the Royal Family's wedding </a:t>
            </a:r>
          </a:p>
          <a:p>
            <a:pPr algn="ctr">
              <a:buNone/>
            </a:pPr>
            <a:endParaRPr lang="en-US" sz="18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en-US" sz="1800" b="1" dirty="0" smtClean="0">
                <a:latin typeface="Comic Sans MS" pitchFamily="66" charset="0"/>
              </a:rPr>
              <a:t>You have </a:t>
            </a:r>
            <a:r>
              <a:rPr lang="en-US" sz="1800" b="1" dirty="0">
                <a:latin typeface="Comic Sans MS" pitchFamily="66" charset="0"/>
              </a:rPr>
              <a:t>been waiting all week to see what will </a:t>
            </a:r>
            <a:r>
              <a:rPr lang="en-US" sz="1800" b="1" dirty="0" smtClean="0">
                <a:latin typeface="Comic Sans MS" pitchFamily="66" charset="0"/>
              </a:rPr>
              <a:t>happen next </a:t>
            </a:r>
            <a:r>
              <a:rPr lang="en-US" sz="1800" b="1" dirty="0">
                <a:latin typeface="Comic Sans MS" pitchFamily="66" charset="0"/>
              </a:rPr>
              <a:t>on </a:t>
            </a:r>
            <a:r>
              <a:rPr lang="en-US" sz="1800" b="1" dirty="0" smtClean="0">
                <a:latin typeface="Comic Sans MS" pitchFamily="66" charset="0"/>
              </a:rPr>
              <a:t>your </a:t>
            </a:r>
            <a:r>
              <a:rPr lang="en-US" sz="1800" b="1" dirty="0" err="1">
                <a:latin typeface="Comic Sans MS" pitchFamily="66" charset="0"/>
              </a:rPr>
              <a:t>favourite</a:t>
            </a:r>
            <a:r>
              <a:rPr lang="en-US" sz="1800" b="1" dirty="0">
                <a:latin typeface="Comic Sans MS" pitchFamily="66" charset="0"/>
              </a:rPr>
              <a:t> show but now you’re suddenly in </a:t>
            </a:r>
            <a:r>
              <a:rPr lang="en-US" sz="1800" b="1" dirty="0" smtClean="0">
                <a:latin typeface="Comic Sans MS" pitchFamily="66" charset="0"/>
              </a:rPr>
              <a:t>the </a:t>
            </a:r>
            <a:r>
              <a:rPr lang="en-US" sz="1800" b="1" dirty="0">
                <a:latin typeface="Comic Sans MS" pitchFamily="66" charset="0"/>
              </a:rPr>
              <a:t>middle </a:t>
            </a:r>
            <a:r>
              <a:rPr lang="en-US" sz="1800" b="1" dirty="0" smtClean="0">
                <a:latin typeface="Comic Sans MS" pitchFamily="66" charset="0"/>
              </a:rPr>
              <a:t>of </a:t>
            </a:r>
            <a:r>
              <a:rPr lang="en-US" sz="1800" b="1" dirty="0">
                <a:latin typeface="Comic Sans MS" pitchFamily="66" charset="0"/>
              </a:rPr>
              <a:t>news that you think could have </a:t>
            </a:r>
            <a:r>
              <a:rPr lang="en-US" sz="1800" b="1" dirty="0" smtClean="0">
                <a:latin typeface="Comic Sans MS" pitchFamily="66" charset="0"/>
              </a:rPr>
              <a:t>waited until </a:t>
            </a:r>
            <a:r>
              <a:rPr lang="en-US" sz="1800" b="1" dirty="0">
                <a:latin typeface="Comic Sans MS" pitchFamily="66" charset="0"/>
              </a:rPr>
              <a:t>later</a:t>
            </a:r>
            <a:r>
              <a:rPr lang="en-US" sz="1800" b="1" dirty="0" smtClean="0">
                <a:latin typeface="Comic Sans MS" pitchFamily="66" charset="0"/>
              </a:rPr>
              <a:t>.</a:t>
            </a:r>
          </a:p>
          <a:p>
            <a:endParaRPr lang="en-GB" sz="1800" b="1" dirty="0"/>
          </a:p>
        </p:txBody>
      </p:sp>
      <p:sp>
        <p:nvSpPr>
          <p:cNvPr id="4" name="Sub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Social Stories </a:t>
            </a:r>
          </a:p>
          <a:p>
            <a:endParaRPr lang="en-GB" dirty="0"/>
          </a:p>
        </p:txBody>
      </p:sp>
      <p:sp>
        <p:nvSpPr>
          <p:cNvPr id="2" name="AutoShape 2" descr="Shocked Face Cartoon Stock Photos And Images - 123R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Shocked Face Cartoon Stock Photos And Images - 123RF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061" y="4653136"/>
            <a:ext cx="2333625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36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2100" dirty="0" smtClean="0">
                <a:latin typeface="Comic Sans MS" pitchFamily="66" charset="0"/>
              </a:rPr>
              <a:t>Despite disappointments now and then most of us have learned how to deal with life’s little changes, </a:t>
            </a:r>
          </a:p>
          <a:p>
            <a:pPr algn="ctr">
              <a:buNone/>
            </a:pPr>
            <a:endParaRPr lang="en-US" sz="21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2100" dirty="0" smtClean="0">
                <a:latin typeface="Comic Sans MS" pitchFamily="66" charset="0"/>
              </a:rPr>
              <a:t>BUT</a:t>
            </a:r>
          </a:p>
          <a:p>
            <a:pPr algn="ctr">
              <a:buNone/>
            </a:pPr>
            <a:endParaRPr lang="en-US" sz="21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2100" dirty="0" smtClean="0">
                <a:latin typeface="Comic Sans MS" pitchFamily="66" charset="0"/>
              </a:rPr>
              <a:t>what if you had not learned those skills? </a:t>
            </a:r>
          </a:p>
          <a:p>
            <a:pPr algn="ctr">
              <a:buNone/>
            </a:pPr>
            <a:endParaRPr lang="en-US" sz="21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2100" dirty="0" smtClean="0">
                <a:latin typeface="Comic Sans MS" pitchFamily="66" charset="0"/>
              </a:rPr>
              <a:t>What if situations like this threw you off every time they occurred? </a:t>
            </a:r>
          </a:p>
          <a:p>
            <a:pPr algn="ctr">
              <a:buNone/>
            </a:pPr>
            <a:endParaRPr lang="en-US" sz="21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2100" dirty="0" smtClean="0">
                <a:latin typeface="Comic Sans MS" pitchFamily="66" charset="0"/>
              </a:rPr>
              <a:t>Can a person learn how to deal with this type of challenge?</a:t>
            </a:r>
            <a:endParaRPr lang="en-GB" sz="21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100" dirty="0" smtClean="0">
                <a:latin typeface="Comic Sans MS" pitchFamily="66" charset="0"/>
              </a:rPr>
              <a:t> </a:t>
            </a:r>
            <a:endParaRPr lang="en-GB" sz="21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100" dirty="0" smtClean="0">
                <a:latin typeface="Comic Sans MS" pitchFamily="66" charset="0"/>
              </a:rPr>
              <a:t> </a:t>
            </a:r>
            <a:endParaRPr lang="en-GB" sz="21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100" dirty="0" smtClean="0">
                <a:latin typeface="Comic Sans MS" pitchFamily="66" charset="0"/>
              </a:rPr>
              <a:t> </a:t>
            </a:r>
            <a:endParaRPr lang="en-GB" sz="2100" dirty="0" smtClean="0">
              <a:latin typeface="Comic Sans MS" pitchFamily="66" charset="0"/>
            </a:endParaRPr>
          </a:p>
          <a:p>
            <a:pPr>
              <a:buNone/>
            </a:pPr>
            <a:endParaRPr lang="en-GB" sz="2400" dirty="0" smtClean="0">
              <a:latin typeface="Comic Sans MS" pitchFamily="66" charset="0"/>
            </a:endParaRP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501008"/>
            <a:ext cx="9144000" cy="2409131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Children in our school have a range of additional needs, early trauma, communication 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and interaction, autism, sensory, cognition and learning, developmental delay, as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such they have great difficulty dealing with  unforeseen  changes like the TV 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episode and many other curves that life throws us.</a:t>
            </a:r>
          </a:p>
          <a:p>
            <a:pPr algn="ctr">
              <a:buNone/>
            </a:pPr>
            <a:endParaRPr lang="en-US" sz="18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1800" dirty="0" smtClean="0">
                <a:latin typeface="Comic Sans MS" pitchFamily="66" charset="0"/>
              </a:rPr>
              <a:t>They become extremely upset with any changes in routine.</a:t>
            </a:r>
            <a:endParaRPr lang="en-GB" sz="1800" dirty="0" smtClean="0">
              <a:latin typeface="Comic Sans MS" pitchFamily="66" charset="0"/>
            </a:endParaRPr>
          </a:p>
          <a:p>
            <a:endParaRPr lang="en-GB" sz="1800" dirty="0"/>
          </a:p>
        </p:txBody>
      </p:sp>
      <p:sp>
        <p:nvSpPr>
          <p:cNvPr id="4" name="Sub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Social Stories </a:t>
            </a:r>
          </a:p>
          <a:p>
            <a:endParaRPr lang="en-GB" dirty="0"/>
          </a:p>
        </p:txBody>
      </p:sp>
      <p:pic>
        <p:nvPicPr>
          <p:cNvPr id="18434" name="Picture 2" descr="http://t0.gstatic.com/images?q=tbn:ANd9GcSHAHtmW7QUvhMnxGI2FXB176yDUnuWJY3Yjr9LD8Z-mAyummQRCQ:www.slatersoftware.com/PIT-fire-alar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980728"/>
            <a:ext cx="5472608" cy="2232248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404" y="-30297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u="sng" dirty="0" smtClean="0">
                <a:solidFill>
                  <a:schemeClr val="accent6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Purpose of a social story</a:t>
            </a:r>
            <a:r>
              <a:rPr lang="en-GB" sz="3600" dirty="0" smtClean="0">
                <a:solidFill>
                  <a:schemeClr val="accent6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/>
            </a:r>
            <a:br>
              <a:rPr lang="en-GB" sz="3600" dirty="0" smtClean="0">
                <a:solidFill>
                  <a:schemeClr val="accent6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</a:br>
            <a:endParaRPr lang="en-GB" sz="3200" dirty="0">
              <a:solidFill>
                <a:schemeClr val="accent6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908720"/>
            <a:ext cx="8938617" cy="4929411"/>
          </a:xfrm>
        </p:spPr>
        <p:txBody>
          <a:bodyPr>
            <a:noAutofit/>
          </a:bodyPr>
          <a:lstStyle/>
          <a:p>
            <a:pPr lvl="0"/>
            <a:r>
              <a:rPr lang="en-US" sz="1800" dirty="0" smtClean="0">
                <a:latin typeface="Comic Sans MS" pitchFamily="66" charset="0"/>
              </a:rPr>
              <a:t>To describe </a:t>
            </a:r>
            <a:r>
              <a:rPr lang="en-US" sz="1800" dirty="0">
                <a:latin typeface="Comic Sans MS" pitchFamily="66" charset="0"/>
              </a:rPr>
              <a:t>social situations and appropriate </a:t>
            </a:r>
            <a:r>
              <a:rPr lang="en-US" sz="1800" dirty="0" smtClean="0">
                <a:latin typeface="Comic Sans MS" pitchFamily="66" charset="0"/>
              </a:rPr>
              <a:t>responses</a:t>
            </a:r>
          </a:p>
          <a:p>
            <a:pPr lvl="0"/>
            <a:endParaRPr lang="en-GB" sz="1800" dirty="0">
              <a:latin typeface="Comic Sans MS" pitchFamily="66" charset="0"/>
            </a:endParaRPr>
          </a:p>
          <a:p>
            <a:pPr lvl="0"/>
            <a:r>
              <a:rPr lang="en-US" sz="1800" dirty="0">
                <a:latin typeface="Comic Sans MS" pitchFamily="66" charset="0"/>
              </a:rPr>
              <a:t>correct </a:t>
            </a:r>
            <a:r>
              <a:rPr lang="en-US" sz="1800" dirty="0" smtClean="0">
                <a:latin typeface="Comic Sans MS" pitchFamily="66" charset="0"/>
              </a:rPr>
              <a:t> a child’s </a:t>
            </a:r>
            <a:r>
              <a:rPr lang="en-US" sz="1800" dirty="0">
                <a:latin typeface="Comic Sans MS" pitchFamily="66" charset="0"/>
              </a:rPr>
              <a:t>responses to a social situation </a:t>
            </a:r>
            <a:endParaRPr lang="en-US" sz="1800" dirty="0" smtClean="0">
              <a:latin typeface="Comic Sans MS" pitchFamily="66" charset="0"/>
            </a:endParaRPr>
          </a:p>
          <a:p>
            <a:pPr marL="0" lvl="0" indent="0">
              <a:buNone/>
            </a:pPr>
            <a:r>
              <a:rPr lang="en-US" sz="1800" dirty="0">
                <a:latin typeface="Comic Sans MS" pitchFamily="66" charset="0"/>
              </a:rPr>
              <a:t> </a:t>
            </a:r>
            <a:r>
              <a:rPr lang="en-US" sz="1800" dirty="0" smtClean="0">
                <a:latin typeface="Comic Sans MS" pitchFamily="66" charset="0"/>
              </a:rPr>
              <a:t>    in </a:t>
            </a:r>
            <a:r>
              <a:rPr lang="en-US" sz="1800" dirty="0">
                <a:latin typeface="Comic Sans MS" pitchFamily="66" charset="0"/>
              </a:rPr>
              <a:t>a </a:t>
            </a:r>
            <a:r>
              <a:rPr lang="en-US" sz="1800" dirty="0" smtClean="0">
                <a:latin typeface="Comic Sans MS" pitchFamily="66" charset="0"/>
              </a:rPr>
              <a:t>non threatening manner</a:t>
            </a:r>
          </a:p>
          <a:p>
            <a:pPr lvl="0"/>
            <a:endParaRPr lang="en-GB" sz="1800" dirty="0">
              <a:latin typeface="Comic Sans MS" pitchFamily="66" charset="0"/>
            </a:endParaRPr>
          </a:p>
          <a:p>
            <a:pPr lvl="0"/>
            <a:r>
              <a:rPr lang="en-US" sz="1800" dirty="0" err="1" smtClean="0">
                <a:latin typeface="Comic Sans MS" pitchFamily="66" charset="0"/>
              </a:rPr>
              <a:t>personalise</a:t>
            </a:r>
            <a:r>
              <a:rPr lang="en-US" sz="1800" dirty="0" smtClean="0">
                <a:latin typeface="Comic Sans MS" pitchFamily="66" charset="0"/>
              </a:rPr>
              <a:t> </a:t>
            </a:r>
            <a:r>
              <a:rPr lang="en-US" sz="1800" dirty="0">
                <a:latin typeface="Comic Sans MS" pitchFamily="66" charset="0"/>
              </a:rPr>
              <a:t>instructions for a </a:t>
            </a:r>
            <a:r>
              <a:rPr lang="en-US" sz="1800" dirty="0" smtClean="0">
                <a:latin typeface="Comic Sans MS" pitchFamily="66" charset="0"/>
              </a:rPr>
              <a:t>child</a:t>
            </a:r>
          </a:p>
          <a:p>
            <a:pPr lvl="0"/>
            <a:endParaRPr lang="en-GB" sz="1800" dirty="0">
              <a:latin typeface="Comic Sans MS" pitchFamily="66" charset="0"/>
            </a:endParaRPr>
          </a:p>
          <a:p>
            <a:pPr lvl="0"/>
            <a:r>
              <a:rPr lang="en-US" sz="1800" dirty="0">
                <a:latin typeface="Comic Sans MS" pitchFamily="66" charset="0"/>
              </a:rPr>
              <a:t>break goals into easy </a:t>
            </a:r>
            <a:r>
              <a:rPr lang="en-US" sz="1800" dirty="0" smtClean="0">
                <a:latin typeface="Comic Sans MS" pitchFamily="66" charset="0"/>
              </a:rPr>
              <a:t>steps</a:t>
            </a:r>
          </a:p>
          <a:p>
            <a:pPr lvl="0"/>
            <a:endParaRPr lang="en-GB" sz="1800" dirty="0">
              <a:latin typeface="Comic Sans MS" pitchFamily="66" charset="0"/>
            </a:endParaRPr>
          </a:p>
          <a:p>
            <a:pPr lvl="0"/>
            <a:r>
              <a:rPr lang="en-US" sz="1800" dirty="0">
                <a:latin typeface="Comic Sans MS" pitchFamily="66" charset="0"/>
              </a:rPr>
              <a:t>teach routines for better retention and </a:t>
            </a:r>
            <a:r>
              <a:rPr lang="en-US" sz="1800" dirty="0" err="1" smtClean="0">
                <a:latin typeface="Comic Sans MS" pitchFamily="66" charset="0"/>
              </a:rPr>
              <a:t>generalisation</a:t>
            </a:r>
            <a:endParaRPr lang="en-US" sz="1800" dirty="0" smtClean="0">
              <a:latin typeface="Comic Sans MS" pitchFamily="66" charset="0"/>
            </a:endParaRPr>
          </a:p>
          <a:p>
            <a:pPr lvl="0"/>
            <a:endParaRPr lang="en-GB" sz="1800" dirty="0">
              <a:latin typeface="Comic Sans MS" pitchFamily="66" charset="0"/>
            </a:endParaRPr>
          </a:p>
          <a:p>
            <a:pPr lvl="0"/>
            <a:r>
              <a:rPr lang="en-US" sz="1800" dirty="0">
                <a:latin typeface="Comic Sans MS" pitchFamily="66" charset="0"/>
              </a:rPr>
              <a:t>help the </a:t>
            </a:r>
            <a:r>
              <a:rPr lang="en-US" sz="1800" dirty="0" smtClean="0">
                <a:latin typeface="Comic Sans MS" pitchFamily="66" charset="0"/>
              </a:rPr>
              <a:t>child </a:t>
            </a:r>
            <a:r>
              <a:rPr lang="en-US" sz="1800" dirty="0">
                <a:latin typeface="Comic Sans MS" pitchFamily="66" charset="0"/>
              </a:rPr>
              <a:t>cope with both expected and unexpected </a:t>
            </a:r>
            <a:r>
              <a:rPr lang="en-US" sz="1800" dirty="0" smtClean="0">
                <a:latin typeface="Comic Sans MS" pitchFamily="66" charset="0"/>
              </a:rPr>
              <a:t>changes</a:t>
            </a:r>
          </a:p>
          <a:p>
            <a:pPr lvl="0"/>
            <a:endParaRPr lang="en-GB" sz="1800" dirty="0">
              <a:latin typeface="Comic Sans MS" pitchFamily="66" charset="0"/>
            </a:endParaRPr>
          </a:p>
          <a:p>
            <a:pPr lvl="0"/>
            <a:r>
              <a:rPr lang="en-US" sz="1800" dirty="0">
                <a:latin typeface="Comic Sans MS" pitchFamily="66" charset="0"/>
              </a:rPr>
              <a:t>address a wide variety of problem </a:t>
            </a:r>
            <a:r>
              <a:rPr lang="en-US" sz="1800" dirty="0" smtClean="0">
                <a:latin typeface="Comic Sans MS" pitchFamily="66" charset="0"/>
              </a:rPr>
              <a:t>behaviors </a:t>
            </a:r>
            <a:r>
              <a:rPr lang="en-US" sz="1800" dirty="0">
                <a:latin typeface="Comic Sans MS" pitchFamily="66" charset="0"/>
              </a:rPr>
              <a:t>(</a:t>
            </a:r>
            <a:r>
              <a:rPr lang="en-US" sz="1800" dirty="0" err="1">
                <a:latin typeface="Comic Sans MS" pitchFamily="66" charset="0"/>
              </a:rPr>
              <a:t>i.e</a:t>
            </a:r>
            <a:r>
              <a:rPr lang="en-US" sz="1800" dirty="0" err="1" smtClean="0">
                <a:latin typeface="Comic Sans MS" pitchFamily="66" charset="0"/>
              </a:rPr>
              <a:t>.,aggression</a:t>
            </a:r>
            <a:r>
              <a:rPr lang="en-US" sz="1800" dirty="0">
                <a:latin typeface="Comic Sans MS" pitchFamily="66" charset="0"/>
              </a:rPr>
              <a:t>, fear, obsessions</a:t>
            </a:r>
            <a:r>
              <a:rPr lang="en-US" sz="1800" dirty="0" smtClean="0">
                <a:latin typeface="Comic Sans MS" pitchFamily="66" charset="0"/>
              </a:rPr>
              <a:t>)</a:t>
            </a:r>
          </a:p>
          <a:p>
            <a:pPr lvl="0"/>
            <a:endParaRPr lang="en-US" sz="1800" dirty="0">
              <a:latin typeface="Comic Sans MS" pitchFamily="66" charset="0"/>
            </a:endParaRPr>
          </a:p>
          <a:p>
            <a:pPr marL="0" lvl="0" indent="0" algn="just">
              <a:buNone/>
            </a:pPr>
            <a:r>
              <a:rPr lang="en-GB" sz="1800" dirty="0" smtClean="0">
                <a:latin typeface="Comic Sans MS" pitchFamily="66" charset="0"/>
              </a:rPr>
              <a:t>For </a:t>
            </a:r>
            <a:r>
              <a:rPr lang="en-GB" sz="1800" dirty="0">
                <a:latin typeface="Comic Sans MS" pitchFamily="66" charset="0"/>
              </a:rPr>
              <a:t>the social story to be </a:t>
            </a:r>
            <a:r>
              <a:rPr lang="en-GB" sz="1800" dirty="0" smtClean="0">
                <a:latin typeface="Comic Sans MS" pitchFamily="66" charset="0"/>
              </a:rPr>
              <a:t>most effective</a:t>
            </a:r>
            <a:r>
              <a:rPr lang="en-GB" sz="1800" dirty="0">
                <a:latin typeface="Comic Sans MS" pitchFamily="66" charset="0"/>
              </a:rPr>
              <a:t>, its important that the teacher, </a:t>
            </a:r>
          </a:p>
          <a:p>
            <a:pPr marL="0" lvl="0" indent="0" algn="just">
              <a:buNone/>
            </a:pPr>
            <a:r>
              <a:rPr lang="en-GB" sz="1800" dirty="0" smtClean="0">
                <a:latin typeface="Comic Sans MS" pitchFamily="66" charset="0"/>
              </a:rPr>
              <a:t>Parents and </a:t>
            </a:r>
            <a:r>
              <a:rPr lang="en-GB" sz="1800" dirty="0">
                <a:latin typeface="Comic Sans MS" pitchFamily="66" charset="0"/>
              </a:rPr>
              <a:t>child have an identical understanding of what behaviour is </a:t>
            </a:r>
            <a:r>
              <a:rPr lang="en-GB" sz="1800" dirty="0" smtClean="0">
                <a:latin typeface="Comic Sans MS" pitchFamily="66" charset="0"/>
              </a:rPr>
              <a:t>being </a:t>
            </a:r>
            <a:r>
              <a:rPr lang="en-GB" sz="1800" dirty="0">
                <a:latin typeface="Comic Sans MS" pitchFamily="66" charset="0"/>
              </a:rPr>
              <a:t>targeted. </a:t>
            </a:r>
          </a:p>
          <a:p>
            <a:pPr lvl="0"/>
            <a:endParaRPr lang="en-US" sz="1800" dirty="0">
              <a:latin typeface="Comic Sans MS" pitchFamily="66" charset="0"/>
            </a:endParaRPr>
          </a:p>
          <a:p>
            <a:pPr lvl="0"/>
            <a:endParaRPr lang="en-GB" sz="1800" dirty="0">
              <a:latin typeface="Comic Sans MS" pitchFamily="66" charset="0"/>
            </a:endParaRPr>
          </a:p>
          <a:p>
            <a:endParaRPr lang="en-GB" sz="1600" dirty="0"/>
          </a:p>
        </p:txBody>
      </p:sp>
      <p:pic>
        <p:nvPicPr>
          <p:cNvPr id="22530" name="Picture 2" descr="http://t1.gstatic.com/images?q=tbn:ANd9GcTk8iR4VUuGeskRRRz9LDC2itr6aZF5RPgikq2b4wc07BLKQHwdgQ:therapeuticresources.com.au/media/catalog/product/cache/1/image/521x342/17f82f742ffe127f42dca9de82fb58b1/m/y/my-social-stories-book-insi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5575" y="1052736"/>
            <a:ext cx="2638425" cy="2304256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456595"/>
            <a:ext cx="7200800" cy="1143000"/>
          </a:xfrm>
        </p:spPr>
        <p:txBody>
          <a:bodyPr>
            <a:normAutofit fontScale="90000"/>
          </a:bodyPr>
          <a:lstStyle/>
          <a:p>
            <a:r>
              <a:rPr lang="en-US" sz="4000" b="1" u="sng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How many sentences/ pages/ how much information?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001419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 </a:t>
            </a:r>
            <a:endParaRPr lang="en-GB" sz="18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Choose the number of sentences to go on each page, according to the child level. 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One to three sentences per page may be appropriate for some children however, if 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the child is of a higher level, more sentences may be used. </a:t>
            </a:r>
            <a:endParaRPr lang="en-GB" sz="18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 </a:t>
            </a:r>
            <a:endParaRPr lang="en-GB" sz="18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To enable the child to understand the social story, you should address only one 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concept per page, again  depending on the child's cognitive skills.</a:t>
            </a:r>
            <a:endParaRPr lang="en-GB" sz="18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 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Social stories can be written in book format, bound or placed in a notebook, they </a:t>
            </a:r>
          </a:p>
          <a:p>
            <a:pPr algn="just">
              <a:buNone/>
            </a:pPr>
            <a:r>
              <a:rPr lang="en-US" sz="1800" dirty="0">
                <a:latin typeface="Comic Sans MS" pitchFamily="66" charset="0"/>
              </a:rPr>
              <a:t>c</a:t>
            </a:r>
            <a:r>
              <a:rPr lang="en-US" sz="1800" dirty="0" smtClean="0">
                <a:latin typeface="Comic Sans MS" pitchFamily="66" charset="0"/>
              </a:rPr>
              <a:t>an be written on poster board, cardboard, laminated paper, photographs, hand-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drawn illustrations,  pictures or other visuals.</a:t>
            </a: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 </a:t>
            </a:r>
            <a:endParaRPr lang="en-GB" sz="18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Some children are distracted by pictures or may have difficulty </a:t>
            </a:r>
            <a:r>
              <a:rPr lang="en-US" sz="1800" dirty="0" err="1" smtClean="0">
                <a:latin typeface="Comic Sans MS" pitchFamily="66" charset="0"/>
              </a:rPr>
              <a:t>generalising</a:t>
            </a:r>
            <a:r>
              <a:rPr lang="en-US" sz="1800" dirty="0" smtClean="0">
                <a:latin typeface="Comic Sans MS" pitchFamily="66" charset="0"/>
              </a:rPr>
              <a:t> from a </a:t>
            </a:r>
          </a:p>
          <a:p>
            <a:pPr algn="just">
              <a:buNone/>
            </a:pPr>
            <a:r>
              <a:rPr lang="en-US" sz="1800" dirty="0">
                <a:latin typeface="Comic Sans MS" pitchFamily="66" charset="0"/>
              </a:rPr>
              <a:t>p</a:t>
            </a:r>
            <a:r>
              <a:rPr lang="en-US" sz="1800" dirty="0" smtClean="0">
                <a:latin typeface="Comic Sans MS" pitchFamily="66" charset="0"/>
              </a:rPr>
              <a:t>icture, its important you know and work with the child.</a:t>
            </a:r>
            <a:endParaRPr lang="en-GB" sz="18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1800" dirty="0" smtClean="0">
                <a:latin typeface="Comic Sans MS" pitchFamily="66" charset="0"/>
              </a:rPr>
              <a:t> </a:t>
            </a:r>
            <a:endParaRPr lang="en-GB" sz="1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800" dirty="0" smtClean="0"/>
              <a:t> </a:t>
            </a:r>
            <a:endParaRPr lang="en-GB" sz="1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525344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en-US" sz="5000" b="1" u="sng" dirty="0">
                <a:latin typeface="Comic Sans MS" pitchFamily="66" charset="0"/>
              </a:rPr>
              <a:t>The four types of sentences</a:t>
            </a:r>
            <a:endParaRPr lang="en-GB" sz="5000" dirty="0">
              <a:latin typeface="Comic Sans MS" pitchFamily="66" charset="0"/>
            </a:endParaRPr>
          </a:p>
          <a:p>
            <a:pPr>
              <a:buNone/>
            </a:pPr>
            <a:r>
              <a:rPr lang="en-US" sz="5000" b="1" dirty="0">
                <a:latin typeface="Comic Sans MS" pitchFamily="66" charset="0"/>
              </a:rPr>
              <a:t> </a:t>
            </a:r>
            <a:endParaRPr lang="en-GB" sz="5000" dirty="0">
              <a:latin typeface="Comic Sans MS" pitchFamily="66" charset="0"/>
            </a:endParaRPr>
          </a:p>
          <a:p>
            <a:r>
              <a:rPr lang="en-US" sz="5000" dirty="0">
                <a:latin typeface="Comic Sans MS" pitchFamily="66" charset="0"/>
              </a:rPr>
              <a:t>1. </a:t>
            </a:r>
            <a:r>
              <a:rPr lang="en-US" sz="5000" b="1" u="sng" dirty="0">
                <a:latin typeface="Comic Sans MS" pitchFamily="66" charset="0"/>
              </a:rPr>
              <a:t>Descriptive</a:t>
            </a:r>
            <a:r>
              <a:rPr lang="en-US" sz="5000" dirty="0">
                <a:latin typeface="Comic Sans MS" pitchFamily="66" charset="0"/>
              </a:rPr>
              <a:t> – tells where situations occur, who is involved, what they are doing, and why.</a:t>
            </a:r>
            <a:endParaRPr lang="en-GB" sz="50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5000" b="1" i="1" dirty="0" smtClean="0">
                <a:latin typeface="Comic Sans MS" pitchFamily="66" charset="0"/>
              </a:rPr>
              <a:t>          "</a:t>
            </a:r>
            <a:r>
              <a:rPr lang="en-US" sz="5000" b="1" i="1" dirty="0">
                <a:latin typeface="Comic Sans MS" pitchFamily="66" charset="0"/>
              </a:rPr>
              <a:t>At </a:t>
            </a:r>
            <a:r>
              <a:rPr lang="en-US" sz="5000" b="1" i="1" dirty="0" err="1">
                <a:latin typeface="Comic Sans MS" pitchFamily="66" charset="0"/>
              </a:rPr>
              <a:t>breaktime</a:t>
            </a:r>
            <a:r>
              <a:rPr lang="en-US" sz="5000" b="1" i="1" dirty="0">
                <a:latin typeface="Comic Sans MS" pitchFamily="66" charset="0"/>
              </a:rPr>
              <a:t> there are many children playing with the ball."</a:t>
            </a:r>
            <a:endParaRPr lang="en-GB" sz="50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5000" b="1" i="1" dirty="0">
                <a:latin typeface="Comic Sans MS" pitchFamily="66" charset="0"/>
              </a:rPr>
              <a:t> </a:t>
            </a:r>
            <a:endParaRPr lang="en-GB" sz="5000" dirty="0">
              <a:latin typeface="Comic Sans MS" pitchFamily="66" charset="0"/>
            </a:endParaRPr>
          </a:p>
          <a:p>
            <a:r>
              <a:rPr lang="en-US" sz="5000" b="1" dirty="0">
                <a:latin typeface="Comic Sans MS" pitchFamily="66" charset="0"/>
              </a:rPr>
              <a:t>2. </a:t>
            </a:r>
            <a:r>
              <a:rPr lang="en-US" sz="5000" b="1" u="sng" dirty="0">
                <a:latin typeface="Comic Sans MS" pitchFamily="66" charset="0"/>
              </a:rPr>
              <a:t>Perspective</a:t>
            </a:r>
            <a:r>
              <a:rPr lang="en-US" sz="5000" dirty="0">
                <a:latin typeface="Comic Sans MS" pitchFamily="66" charset="0"/>
              </a:rPr>
              <a:t> – describes the reactions and feelings of the </a:t>
            </a:r>
            <a:r>
              <a:rPr lang="en-US" sz="5000" dirty="0" smtClean="0">
                <a:latin typeface="Comic Sans MS" pitchFamily="66" charset="0"/>
              </a:rPr>
              <a:t>child </a:t>
            </a:r>
            <a:r>
              <a:rPr lang="en-US" sz="5000" dirty="0">
                <a:latin typeface="Comic Sans MS" pitchFamily="66" charset="0"/>
              </a:rPr>
              <a:t>and of other people.</a:t>
            </a:r>
            <a:endParaRPr lang="en-GB" sz="50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5000" b="1" i="1" dirty="0" smtClean="0">
                <a:latin typeface="Comic Sans MS" pitchFamily="66" charset="0"/>
              </a:rPr>
              <a:t>"</a:t>
            </a:r>
            <a:r>
              <a:rPr lang="en-US" sz="5000" b="1" i="1" dirty="0">
                <a:latin typeface="Comic Sans MS" pitchFamily="66" charset="0"/>
              </a:rPr>
              <a:t>When I take the ball without asking, it makes the other children angry."</a:t>
            </a:r>
            <a:endParaRPr lang="en-GB" sz="50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5000" dirty="0">
                <a:latin typeface="Comic Sans MS" pitchFamily="66" charset="0"/>
              </a:rPr>
              <a:t> </a:t>
            </a:r>
            <a:endParaRPr lang="en-GB" sz="5000" dirty="0">
              <a:latin typeface="Comic Sans MS" pitchFamily="66" charset="0"/>
            </a:endParaRPr>
          </a:p>
          <a:p>
            <a:r>
              <a:rPr lang="en-US" sz="5000" dirty="0">
                <a:latin typeface="Comic Sans MS" pitchFamily="66" charset="0"/>
              </a:rPr>
              <a:t>3. </a:t>
            </a:r>
            <a:r>
              <a:rPr lang="en-US" sz="5000" b="1" dirty="0">
                <a:latin typeface="Comic Sans MS" pitchFamily="66" charset="0"/>
              </a:rPr>
              <a:t>Directive </a:t>
            </a:r>
            <a:r>
              <a:rPr lang="en-US" sz="5000" dirty="0">
                <a:latin typeface="Comic Sans MS" pitchFamily="66" charset="0"/>
              </a:rPr>
              <a:t>– </a:t>
            </a:r>
            <a:r>
              <a:rPr lang="en-US" sz="5000" dirty="0" smtClean="0">
                <a:latin typeface="Comic Sans MS" pitchFamily="66" charset="0"/>
              </a:rPr>
              <a:t>tells the child what </a:t>
            </a:r>
            <a:r>
              <a:rPr lang="en-US" sz="5000" dirty="0">
                <a:latin typeface="Comic Sans MS" pitchFamily="66" charset="0"/>
              </a:rPr>
              <a:t>to do.</a:t>
            </a:r>
            <a:endParaRPr lang="en-GB" sz="50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5000" b="1" i="1" dirty="0" smtClean="0">
                <a:latin typeface="Comic Sans MS" pitchFamily="66" charset="0"/>
              </a:rPr>
              <a:t>"</a:t>
            </a:r>
            <a:r>
              <a:rPr lang="en-US" sz="5000" b="1" i="1" dirty="0">
                <a:latin typeface="Comic Sans MS" pitchFamily="66" charset="0"/>
              </a:rPr>
              <a:t>When I want to play with the ball, I will ask the other children first."</a:t>
            </a:r>
            <a:endParaRPr lang="en-GB" sz="5000" dirty="0">
              <a:latin typeface="Comic Sans MS" pitchFamily="66" charset="0"/>
            </a:endParaRPr>
          </a:p>
          <a:p>
            <a:pPr>
              <a:buNone/>
            </a:pPr>
            <a:r>
              <a:rPr lang="en-US" sz="5000" dirty="0">
                <a:latin typeface="Comic Sans MS" pitchFamily="66" charset="0"/>
              </a:rPr>
              <a:t> </a:t>
            </a:r>
            <a:endParaRPr lang="en-GB" sz="5000" dirty="0">
              <a:latin typeface="Comic Sans MS" pitchFamily="66" charset="0"/>
            </a:endParaRPr>
          </a:p>
          <a:p>
            <a:r>
              <a:rPr lang="en-US" sz="5000" dirty="0">
                <a:latin typeface="Comic Sans MS" pitchFamily="66" charset="0"/>
              </a:rPr>
              <a:t>4. </a:t>
            </a:r>
            <a:r>
              <a:rPr lang="en-US" sz="5000" b="1" u="sng" dirty="0">
                <a:latin typeface="Comic Sans MS" pitchFamily="66" charset="0"/>
              </a:rPr>
              <a:t>Control </a:t>
            </a:r>
            <a:r>
              <a:rPr lang="en-US" sz="5000" dirty="0">
                <a:latin typeface="Comic Sans MS" pitchFamily="66" charset="0"/>
              </a:rPr>
              <a:t>– after the social story is read, the </a:t>
            </a:r>
            <a:r>
              <a:rPr lang="en-US" sz="5000" dirty="0" smtClean="0">
                <a:latin typeface="Comic Sans MS" pitchFamily="66" charset="0"/>
              </a:rPr>
              <a:t>child </a:t>
            </a:r>
            <a:r>
              <a:rPr lang="en-US" sz="5000" dirty="0">
                <a:latin typeface="Comic Sans MS" pitchFamily="66" charset="0"/>
              </a:rPr>
              <a:t>writes sentences to help him/her remember the information from the social story (this is optional</a:t>
            </a:r>
            <a:r>
              <a:rPr lang="en-US" sz="5000" dirty="0" smtClean="0">
                <a:latin typeface="Comic Sans MS" pitchFamily="66" charset="0"/>
              </a:rPr>
              <a:t>).</a:t>
            </a:r>
          </a:p>
          <a:p>
            <a:pPr marL="0" indent="0">
              <a:buNone/>
            </a:pPr>
            <a:endParaRPr lang="en-GB" sz="50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5000" b="1" i="1" dirty="0" smtClean="0">
                <a:latin typeface="Comic Sans MS" pitchFamily="66" charset="0"/>
              </a:rPr>
              <a:t>The child </a:t>
            </a:r>
            <a:r>
              <a:rPr lang="en-US" sz="5000" b="1" i="1" dirty="0">
                <a:latin typeface="Comic Sans MS" pitchFamily="66" charset="0"/>
              </a:rPr>
              <a:t>may write, "It can make other children angry if I take the ball without asking."</a:t>
            </a:r>
            <a:endParaRPr lang="en-GB" sz="50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5000" dirty="0">
                <a:latin typeface="Comic Sans MS" pitchFamily="66" charset="0"/>
              </a:rPr>
              <a:t> 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</a:rPr>
              <a:t>Getting Started</a:t>
            </a:r>
            <a:endParaRPr lang="en-GB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en-US" dirty="0" smtClean="0"/>
              <a:t> </a:t>
            </a:r>
            <a:endParaRPr lang="en-GB" dirty="0" smtClean="0"/>
          </a:p>
          <a:p>
            <a:pPr lvl="0" algn="ctr">
              <a:buNone/>
            </a:pPr>
            <a:r>
              <a:rPr lang="en-US" sz="62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Identify the </a:t>
            </a:r>
            <a:r>
              <a:rPr lang="en-US" sz="62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behaviour</a:t>
            </a:r>
            <a:r>
              <a:rPr lang="en-US" sz="62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 you want to manage</a:t>
            </a:r>
          </a:p>
          <a:p>
            <a:pPr lvl="0" algn="just">
              <a:buNone/>
            </a:pPr>
            <a:endParaRPr lang="en-GB" sz="59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just">
              <a:buNone/>
            </a:pPr>
            <a:r>
              <a:rPr lang="en-US" sz="5100" dirty="0" smtClean="0">
                <a:latin typeface="Comic Sans MS" pitchFamily="66" charset="0"/>
              </a:rPr>
              <a:t> </a:t>
            </a:r>
            <a:r>
              <a:rPr lang="en-US" sz="5500" b="1" i="1" u="sng" dirty="0" smtClean="0">
                <a:latin typeface="Comic Sans MS" pitchFamily="66" charset="0"/>
              </a:rPr>
              <a:t>Example</a:t>
            </a:r>
          </a:p>
          <a:p>
            <a:pPr algn="just">
              <a:buNone/>
            </a:pPr>
            <a:endParaRPr lang="en-GB" sz="5500" u="sng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Billy struggles in social situations. He spends the majority of his school </a:t>
            </a: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day in the classroom with one: one support and an individual timetable. </a:t>
            </a: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Billy is not able to ask others for what he wants, sometimes when </a:t>
            </a: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he wants a toy another is playing with; he simply goes over and takes </a:t>
            </a: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it from the other child.</a:t>
            </a:r>
            <a:endParaRPr lang="en-GB" sz="55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 </a:t>
            </a:r>
          </a:p>
          <a:p>
            <a:pPr algn="just">
              <a:buNone/>
            </a:pPr>
            <a:endParaRPr lang="en-GB" sz="55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Betsy is in year 3 has a diagnosis of ASC (autism). She loves to study</a:t>
            </a: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different types of birds and is constantly talking to her peers about </a:t>
            </a: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birds even when they show no interest. Sometimes her conversations </a:t>
            </a: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about birds get her in trouble at school because she is totally unaware </a:t>
            </a:r>
          </a:p>
          <a:p>
            <a:pPr algn="just">
              <a:buNone/>
            </a:pPr>
            <a:r>
              <a:rPr lang="en-US" sz="5500" b="1" i="1" dirty="0" smtClean="0">
                <a:latin typeface="Comic Sans MS" pitchFamily="66" charset="0"/>
              </a:rPr>
              <a:t>of when it is inappropriate to engage in such conversations</a:t>
            </a:r>
            <a:r>
              <a:rPr lang="en-US" sz="5500" dirty="0" smtClean="0">
                <a:latin typeface="Comic Sans MS" pitchFamily="66" charset="0"/>
              </a:rPr>
              <a:t>.</a:t>
            </a:r>
            <a:endParaRPr lang="en-GB" sz="55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en-US" sz="5500" dirty="0" smtClean="0">
                <a:latin typeface="Comic Sans MS" pitchFamily="66" charset="0"/>
              </a:rPr>
              <a:t> </a:t>
            </a:r>
            <a:endParaRPr lang="en-GB" sz="5500" dirty="0" smtClean="0">
              <a:latin typeface="Comic Sans MS" pitchFamily="66" charset="0"/>
            </a:endParaRPr>
          </a:p>
          <a:p>
            <a:endParaRPr lang="en-GB" sz="3800" dirty="0">
              <a:latin typeface="Comic Sans MS" pitchFamily="66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4525963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en-US" sz="6400" b="1" i="1" u="sng" dirty="0" smtClean="0"/>
              <a:t>EXAMPLE</a:t>
            </a:r>
            <a:br>
              <a:rPr lang="en-US" sz="6400" b="1" i="1" u="sng" dirty="0" smtClean="0"/>
            </a:br>
            <a:r>
              <a:rPr lang="en-US" sz="6400" b="1" i="1" dirty="0" smtClean="0"/>
              <a:t>Billy’s Social Story</a:t>
            </a:r>
            <a:endParaRPr lang="en-GB" sz="6400" dirty="0" smtClean="0"/>
          </a:p>
          <a:p>
            <a:pPr>
              <a:buNone/>
            </a:pPr>
            <a:r>
              <a:rPr lang="en-US" sz="6400" b="1" i="1" dirty="0" smtClean="0"/>
              <a:t> </a:t>
            </a:r>
            <a:endParaRPr lang="en-GB" sz="6400" dirty="0" smtClean="0"/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Page one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Every day I like to play with the toys in my classroom. (Descriptive)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 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Page two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This is a time to share and be with other children. (Perspective)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 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Page three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Sometimes a child is playing with a toy I want. (Perspective)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 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Page four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If I want that toy, I should ask first. I can say, "May I play with </a:t>
            </a: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that toy?" or "When you are finished with that toy, can I play with </a:t>
            </a: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it?" (Directive)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 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Page five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If the child says no, I can play with a different toy and wait until the </a:t>
            </a: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toy I want is available.(Directive)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 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Page six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When I play, I will try to share and have fun. (Directive)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6400" b="1" i="1" dirty="0" smtClean="0"/>
              <a:t> </a:t>
            </a:r>
            <a:endParaRPr lang="en-GB" sz="6400" dirty="0" smtClean="0"/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en-US" sz="2700" u="sng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en-US" sz="2700" u="sng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n-US" sz="2700" u="sng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What next.....</a:t>
            </a:r>
            <a:r>
              <a:rPr lang="en-GB" sz="2700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en-GB" sz="2700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n-US" sz="2700" u="sng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Putting the social story into practice</a:t>
            </a:r>
            <a:r>
              <a:rPr lang="en-GB" sz="2700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en-GB" sz="2700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n-US" sz="2700" u="sng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How to use a social story</a:t>
            </a:r>
            <a:r>
              <a:rPr lang="en-GB" sz="2700" dirty="0" smtClean="0">
                <a:latin typeface="Comic Sans MS" panose="030F0702030302020204" pitchFamily="66" charset="0"/>
              </a:rPr>
              <a:t/>
            </a:r>
            <a:br>
              <a:rPr lang="en-GB" sz="2700" dirty="0" smtClean="0">
                <a:latin typeface="Comic Sans MS" panose="030F0702030302020204" pitchFamily="66" charset="0"/>
              </a:rPr>
            </a:br>
            <a:r>
              <a:rPr lang="en-US" dirty="0" smtClean="0"/>
              <a:t> 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412776"/>
            <a:ext cx="8928992" cy="54452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Read the story to the child; add the social story to structured periods of the day. Briefly </a:t>
            </a: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explain the importance of a social story.</a:t>
            </a:r>
            <a:endParaRPr lang="en-GB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 </a:t>
            </a:r>
            <a:endParaRPr lang="en-GB" sz="16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1600" b="1" i="1" dirty="0" smtClean="0">
                <a:latin typeface="Comic Sans MS" pitchFamily="66" charset="0"/>
              </a:rPr>
              <a:t>Discuss with Billy the importance of sharing – making friends, getting </a:t>
            </a:r>
          </a:p>
          <a:p>
            <a:pPr algn="ctr">
              <a:buNone/>
            </a:pPr>
            <a:r>
              <a:rPr lang="en-US" sz="1600" b="1" i="1" dirty="0" smtClean="0">
                <a:latin typeface="Comic Sans MS" pitchFamily="66" charset="0"/>
              </a:rPr>
              <a:t>along.</a:t>
            </a:r>
            <a:endParaRPr lang="en-GB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 </a:t>
            </a:r>
            <a:endParaRPr lang="en-GB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Read through the story once or twice and </a:t>
            </a:r>
            <a:r>
              <a:rPr lang="en-US" sz="1600" u="sng" dirty="0" smtClean="0">
                <a:latin typeface="Comic Sans MS" pitchFamily="66" charset="0"/>
              </a:rPr>
              <a:t>model the desired behaviour (when necessary)</a:t>
            </a:r>
            <a:endParaRPr lang="en-GB" sz="1600" u="sng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 </a:t>
            </a:r>
            <a:endParaRPr lang="en-GB" sz="16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1600" b="1" i="1" dirty="0" smtClean="0">
                <a:latin typeface="Comic Sans MS" pitchFamily="66" charset="0"/>
              </a:rPr>
              <a:t>After reading the social story on sharing, the adult plays with one of </a:t>
            </a:r>
          </a:p>
          <a:p>
            <a:pPr algn="ctr">
              <a:buNone/>
            </a:pPr>
            <a:r>
              <a:rPr lang="en-US" sz="1600" b="1" i="1" dirty="0" smtClean="0">
                <a:latin typeface="Comic Sans MS" pitchFamily="66" charset="0"/>
              </a:rPr>
              <a:t>Billy’s </a:t>
            </a:r>
            <a:r>
              <a:rPr lang="en-US" sz="1600" b="1" i="1" dirty="0" err="1" smtClean="0">
                <a:latin typeface="Comic Sans MS" pitchFamily="66" charset="0"/>
              </a:rPr>
              <a:t>favourite</a:t>
            </a:r>
            <a:r>
              <a:rPr lang="en-US" sz="1600" b="1" i="1" dirty="0" smtClean="0">
                <a:latin typeface="Comic Sans MS" pitchFamily="66" charset="0"/>
              </a:rPr>
              <a:t> toys. Billy is encouraged to ask for the toy and </a:t>
            </a:r>
          </a:p>
          <a:p>
            <a:pPr algn="ctr">
              <a:buNone/>
            </a:pPr>
            <a:r>
              <a:rPr lang="en-US" sz="1600" b="1" i="1" dirty="0" smtClean="0">
                <a:latin typeface="Comic Sans MS" pitchFamily="66" charset="0"/>
              </a:rPr>
              <a:t>Respond appropriately.</a:t>
            </a:r>
          </a:p>
          <a:p>
            <a:pPr algn="ctr">
              <a:buNone/>
            </a:pPr>
            <a:endParaRPr lang="en-GB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1600" b="1" i="1" dirty="0" smtClean="0">
                <a:latin typeface="Comic Sans MS" pitchFamily="66" charset="0"/>
              </a:rPr>
              <a:t>Read </a:t>
            </a:r>
            <a:r>
              <a:rPr lang="en-GB" sz="1600" b="1" i="1" dirty="0">
                <a:latin typeface="Comic Sans MS" pitchFamily="66" charset="0"/>
              </a:rPr>
              <a:t>the story just prior to a situation in which the </a:t>
            </a:r>
            <a:r>
              <a:rPr lang="en-GB" sz="1600" b="1" i="1" dirty="0" smtClean="0">
                <a:latin typeface="Comic Sans MS" pitchFamily="66" charset="0"/>
              </a:rPr>
              <a:t>problem behaviour </a:t>
            </a:r>
            <a:r>
              <a:rPr lang="en-GB" sz="1600" b="1" i="1" dirty="0">
                <a:latin typeface="Comic Sans MS" pitchFamily="66" charset="0"/>
              </a:rPr>
              <a:t>is likely to </a:t>
            </a:r>
            <a:endParaRPr lang="en-GB" sz="1600" b="1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1600" b="1" i="1" dirty="0">
                <a:latin typeface="Comic Sans MS" pitchFamily="66" charset="0"/>
              </a:rPr>
              <a:t>o</a:t>
            </a:r>
            <a:r>
              <a:rPr lang="en-GB" sz="1600" b="1" i="1" dirty="0" smtClean="0">
                <a:latin typeface="Comic Sans MS" pitchFamily="66" charset="0"/>
              </a:rPr>
              <a:t>ccur </a:t>
            </a:r>
            <a:r>
              <a:rPr lang="en-GB" sz="1600" b="1" i="1" dirty="0">
                <a:latin typeface="Comic Sans MS" pitchFamily="66" charset="0"/>
              </a:rPr>
              <a:t>again if </a:t>
            </a:r>
            <a:r>
              <a:rPr lang="en-GB" sz="1600" b="1" i="1" dirty="0" smtClean="0">
                <a:latin typeface="Comic Sans MS" pitchFamily="66" charset="0"/>
              </a:rPr>
              <a:t>appropriate. Billy’s </a:t>
            </a:r>
            <a:r>
              <a:rPr lang="en-GB" sz="1600" b="1" i="1" dirty="0">
                <a:latin typeface="Comic Sans MS" pitchFamily="66" charset="0"/>
              </a:rPr>
              <a:t>problem with toy grabbing occurs mainly at break </a:t>
            </a:r>
            <a:endParaRPr lang="en-GB" sz="1600" b="1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1600" b="1" i="1" dirty="0" smtClean="0">
                <a:latin typeface="Comic Sans MS" pitchFamily="66" charset="0"/>
              </a:rPr>
              <a:t>time </a:t>
            </a:r>
            <a:r>
              <a:rPr lang="en-GB" sz="1600" b="1" i="1" dirty="0">
                <a:latin typeface="Comic Sans MS" pitchFamily="66" charset="0"/>
              </a:rPr>
              <a:t>– read the social story </a:t>
            </a:r>
            <a:r>
              <a:rPr lang="en-GB" sz="1600" b="1" i="1" dirty="0" smtClean="0">
                <a:latin typeface="Comic Sans MS" pitchFamily="66" charset="0"/>
              </a:rPr>
              <a:t>right </a:t>
            </a:r>
            <a:r>
              <a:rPr lang="en-GB" sz="1600" b="1" i="1" dirty="0">
                <a:latin typeface="Comic Sans MS" pitchFamily="66" charset="0"/>
              </a:rPr>
              <a:t>before </a:t>
            </a:r>
            <a:r>
              <a:rPr lang="en-GB" sz="1600" b="1" i="1" dirty="0" smtClean="0">
                <a:latin typeface="Comic Sans MS" pitchFamily="66" charset="0"/>
              </a:rPr>
              <a:t>break </a:t>
            </a:r>
            <a:r>
              <a:rPr lang="en-GB" sz="1600" b="1" i="1" dirty="0">
                <a:latin typeface="Comic Sans MS" pitchFamily="66" charset="0"/>
              </a:rPr>
              <a:t>each day.</a:t>
            </a:r>
          </a:p>
          <a:p>
            <a:pPr>
              <a:buNone/>
            </a:pPr>
            <a:r>
              <a:rPr lang="en-GB" sz="1600" b="1" i="1" dirty="0">
                <a:latin typeface="Comic Sans MS" pitchFamily="66" charset="0"/>
              </a:rPr>
              <a:t> </a:t>
            </a:r>
          </a:p>
          <a:p>
            <a:pPr>
              <a:buNone/>
            </a:pPr>
            <a:r>
              <a:rPr lang="en-GB" sz="1600" b="1" i="1" dirty="0">
                <a:latin typeface="Comic Sans MS" pitchFamily="66" charset="0"/>
              </a:rPr>
              <a:t>Provide </a:t>
            </a:r>
            <a:r>
              <a:rPr lang="en-GB" sz="1600" b="1" i="1" dirty="0" smtClean="0">
                <a:latin typeface="Comic Sans MS" pitchFamily="66" charset="0"/>
              </a:rPr>
              <a:t>opportunities for </a:t>
            </a:r>
            <a:r>
              <a:rPr lang="en-GB" sz="1600" b="1" i="1" dirty="0">
                <a:latin typeface="Comic Sans MS" pitchFamily="66" charset="0"/>
              </a:rPr>
              <a:t>the child to read the </a:t>
            </a:r>
            <a:r>
              <a:rPr lang="en-GB" sz="1600" b="1" i="1" dirty="0" smtClean="0">
                <a:latin typeface="Comic Sans MS" pitchFamily="66" charset="0"/>
              </a:rPr>
              <a:t>Social </a:t>
            </a:r>
            <a:r>
              <a:rPr lang="en-GB" sz="1600" b="1" i="1" dirty="0">
                <a:latin typeface="Comic Sans MS" pitchFamily="66" charset="0"/>
              </a:rPr>
              <a:t>story with other </a:t>
            </a:r>
            <a:r>
              <a:rPr lang="en-GB" sz="1600" b="1" i="1" dirty="0" smtClean="0">
                <a:latin typeface="Comic Sans MS" pitchFamily="66" charset="0"/>
              </a:rPr>
              <a:t>children </a:t>
            </a:r>
            <a:r>
              <a:rPr lang="en-GB" sz="1600" b="1" i="1" dirty="0">
                <a:latin typeface="Comic Sans MS" pitchFamily="66" charset="0"/>
              </a:rPr>
              <a:t>or </a:t>
            </a:r>
            <a:endParaRPr lang="en-GB" sz="1600" b="1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1600" b="1" i="1" dirty="0" smtClean="0">
                <a:latin typeface="Comic Sans MS" pitchFamily="66" charset="0"/>
              </a:rPr>
              <a:t>adults</a:t>
            </a:r>
            <a:r>
              <a:rPr lang="en-GB" sz="1600" b="1" i="1" dirty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en-GB" sz="1400" dirty="0" smtClean="0">
              <a:latin typeface="Comic Sans MS" pitchFamily="66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Create a schedule for the child in which the story is read at the same time and in </a:t>
            </a: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the same way each time (if necessary).</a:t>
            </a:r>
            <a:endParaRPr lang="en-GB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 </a:t>
            </a:r>
            <a:endParaRPr lang="en-GB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Read the story just prior to a situation in which the problem behaviour is likely to </a:t>
            </a: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occur again if appropriate.</a:t>
            </a:r>
            <a:endParaRPr lang="en-GB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 </a:t>
            </a:r>
            <a:endParaRPr lang="en-GB" sz="16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1600" b="1" i="1" dirty="0" smtClean="0">
                <a:latin typeface="Comic Sans MS" pitchFamily="66" charset="0"/>
              </a:rPr>
              <a:t>Billy’s problem with toy grabbing occurs mainly at break time – read the social </a:t>
            </a:r>
          </a:p>
          <a:p>
            <a:pPr algn="ctr">
              <a:buNone/>
            </a:pPr>
            <a:r>
              <a:rPr lang="en-US" sz="1600" b="1" i="1" dirty="0" smtClean="0">
                <a:latin typeface="Comic Sans MS" pitchFamily="66" charset="0"/>
              </a:rPr>
              <a:t>story right before break each day.</a:t>
            </a:r>
            <a:endParaRPr lang="en-GB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 </a:t>
            </a:r>
            <a:endParaRPr lang="en-GB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Provide opportunities/ alternatives for the child to read the Social story with other </a:t>
            </a:r>
          </a:p>
          <a:p>
            <a:pPr>
              <a:buNone/>
            </a:pPr>
            <a:r>
              <a:rPr lang="en-US" sz="1600" dirty="0" smtClean="0">
                <a:latin typeface="Comic Sans MS" pitchFamily="66" charset="0"/>
              </a:rPr>
              <a:t>children or adults.</a:t>
            </a:r>
            <a:endParaRPr lang="en-GB" sz="1600" dirty="0" smtClean="0">
              <a:latin typeface="Comic Sans MS" pitchFamily="66" charset="0"/>
            </a:endParaRPr>
          </a:p>
          <a:p>
            <a:endParaRPr lang="en-GB" sz="2900" dirty="0" smtClean="0">
              <a:latin typeface="Comic Sans MS" pitchFamily="66" charset="0"/>
            </a:endParaRPr>
          </a:p>
          <a:p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sz="4000" b="1" u="sng" dirty="0" smtClean="0">
                <a:solidFill>
                  <a:schemeClr val="accent6">
                    <a:lumMod val="75000"/>
                  </a:schemeClr>
                </a:solidFill>
              </a:rPr>
              <a:t>Is it working?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620688"/>
            <a:ext cx="8856984" cy="5976664"/>
          </a:xfrm>
        </p:spPr>
        <p:txBody>
          <a:bodyPr>
            <a:normAutofit fontScale="25000" lnSpcReduction="20000"/>
          </a:bodyPr>
          <a:lstStyle/>
          <a:p>
            <a:endParaRPr lang="en-GB" sz="5600" dirty="0" smtClean="0">
              <a:latin typeface="Comic Sans MS" pitchFamily="66" charset="0"/>
            </a:endParaRPr>
          </a:p>
          <a:p>
            <a:pPr>
              <a:buNone/>
            </a:pPr>
            <a:endParaRPr lang="en-US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Observe: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If the child has not responded to the social story after an appropriate length of </a:t>
            </a: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time (again this varies), review the social story and how it has been used. If </a:t>
            </a: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modifications are needed, change only </a:t>
            </a:r>
            <a:r>
              <a:rPr lang="en-US" sz="7200" b="1" u="sng" dirty="0" smtClean="0">
                <a:latin typeface="Comic Sans MS" pitchFamily="66" charset="0"/>
              </a:rPr>
              <a:t>one aspect</a:t>
            </a:r>
            <a:r>
              <a:rPr lang="en-US" sz="7200" dirty="0" smtClean="0">
                <a:latin typeface="Comic Sans MS" pitchFamily="66" charset="0"/>
              </a:rPr>
              <a:t> of the social story at a time.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 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Change </a:t>
            </a:r>
            <a:r>
              <a:rPr lang="en-US" sz="7200" b="1" i="1" u="sng" dirty="0" smtClean="0">
                <a:latin typeface="Comic Sans MS" pitchFamily="66" charset="0"/>
              </a:rPr>
              <a:t>when</a:t>
            </a:r>
            <a:r>
              <a:rPr lang="en-US" sz="7200" b="1" i="1" dirty="0" smtClean="0">
                <a:latin typeface="Comic Sans MS" pitchFamily="66" charset="0"/>
              </a:rPr>
              <a:t> the story is read; do not change the words of the story or who </a:t>
            </a: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reads the </a:t>
            </a:r>
            <a:r>
              <a:rPr lang="en-US" sz="7200" b="1" i="1" dirty="0">
                <a:latin typeface="Comic Sans MS" pitchFamily="66" charset="0"/>
              </a:rPr>
              <a:t>s</a:t>
            </a:r>
            <a:r>
              <a:rPr lang="en-US" sz="7200" b="1" i="1" dirty="0" smtClean="0">
                <a:latin typeface="Comic Sans MS" pitchFamily="66" charset="0"/>
              </a:rPr>
              <a:t>tory. This helps determine what aspect of the social story works </a:t>
            </a:r>
          </a:p>
          <a:p>
            <a:pPr>
              <a:buNone/>
            </a:pPr>
            <a:r>
              <a:rPr lang="en-US" sz="7200" b="1" i="1" dirty="0" smtClean="0">
                <a:latin typeface="Comic Sans MS" pitchFamily="66" charset="0"/>
              </a:rPr>
              <a:t>and does not work with the child.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 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If Billy’s social story is read to him before break, he may become too excited </a:t>
            </a: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and be  unable to listen to the story. So instead read the social story at a </a:t>
            </a: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different time during the day.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 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u="sng" dirty="0" smtClean="0">
                <a:latin typeface="Comic Sans MS" pitchFamily="66" charset="0"/>
              </a:rPr>
              <a:t>What to do next:</a:t>
            </a:r>
            <a:endParaRPr lang="en-GB" sz="7200" dirty="0" smtClean="0">
              <a:latin typeface="Comic Sans MS" pitchFamily="66" charset="0"/>
            </a:endParaRPr>
          </a:p>
          <a:p>
            <a:r>
              <a:rPr lang="en-US" sz="7200" dirty="0" smtClean="0">
                <a:latin typeface="Comic Sans MS" pitchFamily="66" charset="0"/>
              </a:rPr>
              <a:t>Fade the social story, extend the time between readings or having the child </a:t>
            </a:r>
          </a:p>
          <a:p>
            <a:pPr marL="0" indent="0">
              <a:buNone/>
            </a:pPr>
            <a:r>
              <a:rPr lang="en-US" sz="7200" dirty="0" smtClean="0">
                <a:latin typeface="Comic Sans MS" pitchFamily="66" charset="0"/>
              </a:rPr>
              <a:t>     read the story independently. </a:t>
            </a:r>
          </a:p>
          <a:p>
            <a:r>
              <a:rPr lang="en-US" sz="7200" dirty="0" smtClean="0">
                <a:latin typeface="Comic Sans MS" pitchFamily="66" charset="0"/>
              </a:rPr>
              <a:t>Work with the child to identify </a:t>
            </a:r>
            <a:r>
              <a:rPr lang="en-US" sz="7200" b="1" u="sng" dirty="0" smtClean="0">
                <a:latin typeface="Comic Sans MS" pitchFamily="66" charset="0"/>
              </a:rPr>
              <a:t>new</a:t>
            </a:r>
            <a:r>
              <a:rPr lang="en-US" sz="7200" dirty="0" smtClean="0">
                <a:latin typeface="Comic Sans MS" pitchFamily="66" charset="0"/>
              </a:rPr>
              <a:t> social skills to address. </a:t>
            </a:r>
          </a:p>
          <a:p>
            <a:r>
              <a:rPr lang="en-US" sz="7200" dirty="0" smtClean="0">
                <a:latin typeface="Comic Sans MS" pitchFamily="66" charset="0"/>
              </a:rPr>
              <a:t>Create new social stories that address other inappropriate or worrying </a:t>
            </a:r>
          </a:p>
          <a:p>
            <a:r>
              <a:rPr lang="en-US" sz="7200" dirty="0" smtClean="0">
                <a:latin typeface="Comic Sans MS" pitchFamily="66" charset="0"/>
              </a:rPr>
              <a:t>behaviours.</a:t>
            </a:r>
            <a:endParaRPr lang="en-GB" sz="7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7200" dirty="0" smtClean="0">
                <a:latin typeface="Comic Sans MS" pitchFamily="66" charset="0"/>
              </a:rPr>
              <a:t> </a:t>
            </a:r>
            <a:endParaRPr lang="en-GB" sz="7200" dirty="0" smtClean="0">
              <a:latin typeface="Comic Sans MS" pitchFamily="66" charset="0"/>
            </a:endParaRPr>
          </a:p>
          <a:p>
            <a:endParaRPr lang="en-GB" sz="6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Please Be</a:t>
            </a:r>
            <a:endParaRPr lang="en-GB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Be consistent</a:t>
            </a:r>
          </a:p>
          <a:p>
            <a:r>
              <a:rPr lang="en-GB" dirty="0" smtClean="0">
                <a:latin typeface="Comic Sans MS" pitchFamily="66" charset="0"/>
              </a:rPr>
              <a:t>Keep it simple</a:t>
            </a:r>
          </a:p>
          <a:p>
            <a:r>
              <a:rPr lang="en-GB" dirty="0" smtClean="0">
                <a:latin typeface="Comic Sans MS" pitchFamily="66" charset="0"/>
              </a:rPr>
              <a:t>Talk it through</a:t>
            </a:r>
          </a:p>
          <a:p>
            <a:r>
              <a:rPr lang="en-GB" dirty="0" smtClean="0">
                <a:latin typeface="Comic Sans MS" pitchFamily="66" charset="0"/>
              </a:rPr>
              <a:t>Act it out</a:t>
            </a:r>
          </a:p>
          <a:p>
            <a:endParaRPr lang="en-GB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9133"/>
            <a:ext cx="1224135" cy="67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3" t="6839" r="9160" b="8682"/>
          <a:stretch/>
        </p:blipFill>
        <p:spPr bwMode="auto">
          <a:xfrm>
            <a:off x="179512" y="4061039"/>
            <a:ext cx="3420380" cy="2608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Helping Children With Disabilities Understand the Coronaviru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16015"/>
            <a:ext cx="2508933" cy="354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1591</Words>
  <Application>Microsoft Office PowerPoint</Application>
  <PresentationFormat>On-screen Show (4:3)</PresentationFormat>
  <Paragraphs>217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https://www.youtube.com/watch?v=vjlIYYbVIrI </vt:lpstr>
      <vt:lpstr>Social Stories  </vt:lpstr>
      <vt:lpstr>Social Stories  </vt:lpstr>
      <vt:lpstr>Social Stories  </vt:lpstr>
      <vt:lpstr>PowerPoint Presentation</vt:lpstr>
      <vt:lpstr>Social Stories  </vt:lpstr>
      <vt:lpstr>Purpose of a social story </vt:lpstr>
      <vt:lpstr>How many sentences/ pages/ how much information? </vt:lpstr>
      <vt:lpstr>PowerPoint Presentation</vt:lpstr>
      <vt:lpstr>Getting Started</vt:lpstr>
      <vt:lpstr>PowerPoint Presentation</vt:lpstr>
      <vt:lpstr> What next..... Putting the social story into practice How to use a social story   </vt:lpstr>
      <vt:lpstr>PowerPoint Presentation</vt:lpstr>
      <vt:lpstr>Is it working? </vt:lpstr>
      <vt:lpstr>Please Be</vt:lpstr>
    </vt:vector>
  </TitlesOfParts>
  <Company>HBEDUV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http://www.youtube.com/watch?v=d7lQa3q_OAk&amp;feature=endscreen&amp;NR=1</dc:title>
  <dc:creator>Ramesys</dc:creator>
  <cp:lastModifiedBy>j.brown</cp:lastModifiedBy>
  <cp:revision>35</cp:revision>
  <dcterms:created xsi:type="dcterms:W3CDTF">2012-03-21T09:28:24Z</dcterms:created>
  <dcterms:modified xsi:type="dcterms:W3CDTF">2020-06-10T10:58:14Z</dcterms:modified>
</cp:coreProperties>
</file>