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1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00EC6F7-B7B7-4A78-A965-3A1A8D9DE495}" type="datetimeFigureOut">
              <a:rPr lang="en-GB" smtClean="0"/>
              <a:t>04/06/2018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256037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0EC6F7-B7B7-4A78-A965-3A1A8D9DE495}" type="datetimeFigureOut">
              <a:rPr lang="en-GB" smtClean="0"/>
              <a:t>04/06/2018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873469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00EC6F7-B7B7-4A78-A965-3A1A8D9DE495}" type="datetimeFigureOut">
              <a:rPr lang="en-GB" smtClean="0"/>
              <a:t>04/06/2018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3058134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00EC6F7-B7B7-4A78-A965-3A1A8D9DE495}" type="datetimeFigureOut">
              <a:rPr lang="en-GB" smtClean="0"/>
              <a:t>04/06/2018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3425035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00EC6F7-B7B7-4A78-A965-3A1A8D9DE495}" type="datetimeFigureOut">
              <a:rPr lang="en-GB" smtClean="0"/>
              <a:t>04/06/2018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2477234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00EC6F7-B7B7-4A78-A965-3A1A8D9DE495}" type="datetimeFigureOut">
              <a:rPr lang="en-GB" smtClean="0"/>
              <a:t>04/06/2018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834489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0EC6F7-B7B7-4A78-A965-3A1A8D9DE495}" type="datetimeFigureOut">
              <a:rPr lang="en-GB" smtClean="0"/>
              <a:t>04/06/2018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1639925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0EC6F7-B7B7-4A78-A965-3A1A8D9DE495}" type="datetimeFigureOut">
              <a:rPr lang="en-GB" smtClean="0"/>
              <a:t>04/06/2018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1217096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0EC6F7-B7B7-4A78-A965-3A1A8D9DE495}" type="datetimeFigureOut">
              <a:rPr lang="en-GB" smtClean="0"/>
              <a:t>04/06/2018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1182230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0EC6F7-B7B7-4A78-A965-3A1A8D9DE495}" type="datetimeFigureOut">
              <a:rPr lang="en-GB" smtClean="0"/>
              <a:t>04/06/2018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3581952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0EC6F7-B7B7-4A78-A965-3A1A8D9DE495}" type="datetimeFigureOut">
              <a:rPr lang="en-GB" smtClean="0"/>
              <a:t>04/06/2018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6BCA77-6DF4-41F6-9FD9-9E7032484AF4}" type="slidenum">
              <a:rPr lang="en-GB" smtClean="0"/>
              <a:t>‹#›</a:t>
            </a:fld>
            <a:endParaRPr lang="en-GB"/>
          </a:p>
        </p:txBody>
      </p:sp>
    </p:spTree>
    <p:extLst>
      <p:ext uri="{BB962C8B-B14F-4D97-AF65-F5344CB8AC3E}">
        <p14:creationId xmlns:p14="http://schemas.microsoft.com/office/powerpoint/2010/main" val="4080173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0EC6F7-B7B7-4A78-A965-3A1A8D9DE495}" type="datetimeFigureOut">
              <a:rPr lang="en-GB" smtClean="0"/>
              <a:t>04/06/2018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6BCA77-6DF4-41F6-9FD9-9E7032484AF4}" type="slidenum">
              <a:rPr lang="en-GB" smtClean="0"/>
              <a:t>‹#›</a:t>
            </a:fld>
            <a:endParaRPr lang="en-GB"/>
          </a:p>
        </p:txBody>
      </p:sp>
    </p:spTree>
    <p:extLst>
      <p:ext uri="{BB962C8B-B14F-4D97-AF65-F5344CB8AC3E}">
        <p14:creationId xmlns:p14="http://schemas.microsoft.com/office/powerpoint/2010/main" val="2680228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1.jpeg"/><Relationship Id="rId7" Type="http://schemas.openxmlformats.org/officeDocument/2006/relationships/image" Target="../media/image2.png"/><Relationship Id="rId2"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slide" Target="slide8.xml"/><Relationship Id="rId5" Type="http://schemas.openxmlformats.org/officeDocument/2006/relationships/slide" Target="slide10.xml"/><Relationship Id="rId4" Type="http://schemas.openxmlformats.org/officeDocument/2006/relationships/slide" Target="slide1.xml"/><Relationship Id="rId9"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 Target="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playday.org.uk/media/2661/risk_and_play___a_literature_review.pdf" TargetMode="External"/><Relationship Id="rId7" Type="http://schemas.openxmlformats.org/officeDocument/2006/relationships/slide" Target="slide3.xml"/><Relationship Id="rId2" Type="http://schemas.openxmlformats.org/officeDocument/2006/relationships/hyperlink" Target="http://www.thempra.org.uk/downloads/Eichsteller%20&amp;%20Holthoff%20-%20Risk%20Competence.pdf" TargetMode="External"/><Relationship Id="rId1" Type="http://schemas.openxmlformats.org/officeDocument/2006/relationships/slideLayout" Target="../slideLayouts/slideLayout7.xml"/><Relationship Id="rId6" Type="http://schemas.openxmlformats.org/officeDocument/2006/relationships/hyperlink" Target="http://www.forestschoolassociation.org/" TargetMode="External"/><Relationship Id="rId5" Type="http://schemas.openxmlformats.org/officeDocument/2006/relationships/hyperlink" Target="http://www.playengland.org.uk/" TargetMode="External"/><Relationship Id="rId4" Type="http://schemas.openxmlformats.org/officeDocument/2006/relationships/hyperlink" Target="http://www.theguardian.com/society/2008/aug/06/children.pla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0"/>
            <a:ext cx="8784976" cy="2160240"/>
          </a:xfrm>
        </p:spPr>
        <p:txBody>
          <a:bodyPr>
            <a:noAutofit/>
          </a:bodyPr>
          <a:lstStyle/>
          <a:p>
            <a:r>
              <a:rPr lang="en-GB" sz="4800" b="1" dirty="0" smtClean="0">
                <a:solidFill>
                  <a:srgbClr val="00B050"/>
                </a:solidFill>
              </a:rPr>
              <a:t>Forest School and Risky Play:</a:t>
            </a:r>
            <a:br>
              <a:rPr lang="en-GB" sz="4800" b="1" dirty="0" smtClean="0">
                <a:solidFill>
                  <a:srgbClr val="00B050"/>
                </a:solidFill>
              </a:rPr>
            </a:br>
            <a:r>
              <a:rPr lang="en-GB" sz="4800" b="1" dirty="0" smtClean="0">
                <a:solidFill>
                  <a:srgbClr val="00B050"/>
                </a:solidFill>
              </a:rPr>
              <a:t>Promoting Holistic Development</a:t>
            </a:r>
            <a:endParaRPr lang="en-GB" sz="4800" b="1" dirty="0">
              <a:solidFill>
                <a:srgbClr val="00B050"/>
              </a:solidFill>
            </a:endParaRPr>
          </a:p>
        </p:txBody>
      </p:sp>
      <p:sp>
        <p:nvSpPr>
          <p:cNvPr id="3" name="Subtitle 2"/>
          <p:cNvSpPr>
            <a:spLocks noGrp="1"/>
          </p:cNvSpPr>
          <p:nvPr>
            <p:ph type="subTitle" idx="1"/>
          </p:nvPr>
        </p:nvSpPr>
        <p:spPr>
          <a:xfrm>
            <a:off x="539552" y="2420888"/>
            <a:ext cx="8064896" cy="4032448"/>
          </a:xfrm>
        </p:spPr>
        <p:txBody>
          <a:bodyPr>
            <a:normAutofit fontScale="85000" lnSpcReduction="20000"/>
          </a:bodyPr>
          <a:lstStyle/>
          <a:p>
            <a:r>
              <a:rPr lang="en-GB" dirty="0" smtClean="0">
                <a:solidFill>
                  <a:schemeClr val="tx1"/>
                </a:solidFill>
              </a:rPr>
              <a:t>The world is dangerous. </a:t>
            </a:r>
          </a:p>
          <a:p>
            <a:endParaRPr lang="en-GB" dirty="0" smtClean="0">
              <a:solidFill>
                <a:schemeClr val="tx1"/>
              </a:solidFill>
            </a:endParaRPr>
          </a:p>
          <a:p>
            <a:r>
              <a:rPr lang="en-GB" dirty="0" smtClean="0">
                <a:solidFill>
                  <a:schemeClr val="tx1"/>
                </a:solidFill>
              </a:rPr>
              <a:t>To prevent disease, we give children small doses of the illness to build their body’s resilience. </a:t>
            </a:r>
          </a:p>
          <a:p>
            <a:endParaRPr lang="en-GB" dirty="0" smtClean="0">
              <a:solidFill>
                <a:schemeClr val="tx1"/>
              </a:solidFill>
            </a:endParaRPr>
          </a:p>
          <a:p>
            <a:r>
              <a:rPr lang="en-GB" dirty="0" smtClean="0">
                <a:solidFill>
                  <a:schemeClr val="tx1"/>
                </a:solidFill>
              </a:rPr>
              <a:t>In the same way, Forest School vaccinates children against poor development by exposing them to small doses of risk, helping them build resilience to significant risks and promoting positive development in all areas of the child’s personality.</a:t>
            </a:r>
            <a:endParaRPr lang="en-GB" dirty="0">
              <a:solidFill>
                <a:schemeClr val="tx1"/>
              </a:solidFill>
            </a:endParaRPr>
          </a:p>
        </p:txBody>
      </p:sp>
    </p:spTree>
    <p:extLst>
      <p:ext uri="{BB962C8B-B14F-4D97-AF65-F5344CB8AC3E}">
        <p14:creationId xmlns:p14="http://schemas.microsoft.com/office/powerpoint/2010/main" val="32395671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784976" cy="864096"/>
          </a:xfrm>
        </p:spPr>
        <p:txBody>
          <a:bodyPr>
            <a:normAutofit/>
          </a:bodyPr>
          <a:lstStyle/>
          <a:p>
            <a:r>
              <a:rPr lang="en-GB" sz="4800" b="1" dirty="0" smtClean="0">
                <a:solidFill>
                  <a:srgbClr val="00B050"/>
                </a:solidFill>
              </a:rPr>
              <a:t>Introduction</a:t>
            </a:r>
            <a:endParaRPr lang="en-GB" sz="4800" b="1" dirty="0">
              <a:solidFill>
                <a:srgbClr val="00B050"/>
              </a:solidFill>
            </a:endParaRPr>
          </a:p>
        </p:txBody>
      </p:sp>
      <p:sp>
        <p:nvSpPr>
          <p:cNvPr id="3" name="Content Placeholder 2"/>
          <p:cNvSpPr>
            <a:spLocks noGrp="1"/>
          </p:cNvSpPr>
          <p:nvPr>
            <p:ph idx="1"/>
          </p:nvPr>
        </p:nvSpPr>
        <p:spPr>
          <a:xfrm>
            <a:off x="179512" y="836712"/>
            <a:ext cx="8712968" cy="5616624"/>
          </a:xfrm>
        </p:spPr>
        <p:txBody>
          <a:bodyPr>
            <a:normAutofit fontScale="92500" lnSpcReduction="10000"/>
          </a:bodyPr>
          <a:lstStyle/>
          <a:p>
            <a:r>
              <a:rPr lang="en-GB" sz="2000" dirty="0" smtClean="0"/>
              <a:t>‘Risk’ is the exposure to danger, both physical and emotional, and the Forest School ethos promotes the exposure of learners to risk in an appropriate, controlled and supportive environment. The danger is always limited by thorough risk management, but is real enough to be perceived by the learners for very good reasons…</a:t>
            </a:r>
          </a:p>
          <a:p>
            <a:r>
              <a:rPr lang="en-GB" sz="2000" dirty="0" smtClean="0"/>
              <a:t>By experiencing a risk, children are prompted with an emotional reaction – Do I do it? Am I strong enough? Brave enough? Determined enough? They could go for it and succeed, prompting great boosts to self-esteem and independence. They could try to make the challenge easier or seek help to complete it, developing problem solving and team-working skills. Or they could choose not too do it at all, developing an awareness of risk and the confidence to choose how to handle it. All of these also promote in the child an awareness of themselves and their abilities, which is vital for keeping themselves safe in the future. </a:t>
            </a:r>
            <a:endParaRPr lang="en-GB" sz="2000" dirty="0"/>
          </a:p>
          <a:p>
            <a:r>
              <a:rPr lang="en-GB" sz="2000" dirty="0" smtClean="0"/>
              <a:t>The Forest School environment is rich in these experiences and, throughout a series of sessions, will develop many skills and abilities. Because it is so rich in challenging opportunities, learners develop holistically, improving  across their emotional, intellectual, physical, spiritual and social intelligence. </a:t>
            </a:r>
          </a:p>
          <a:p>
            <a:r>
              <a:rPr lang="en-GB" sz="2000" dirty="0" smtClean="0"/>
              <a:t>This document provides a number of examples of how risk taking in Forest School can promote holistic development. Please explore our examples  or </a:t>
            </a:r>
            <a:r>
              <a:rPr lang="en-GB" sz="2000" dirty="0" smtClean="0">
                <a:solidFill>
                  <a:srgbClr val="0070C0"/>
                </a:solidFill>
                <a:hlinkClick r:id="rId2" action="ppaction://hlinksldjump"/>
              </a:rPr>
              <a:t>click here to see some links to further reading.</a:t>
            </a:r>
            <a:endParaRPr lang="en-GB" sz="2000" dirty="0" smtClean="0">
              <a:solidFill>
                <a:srgbClr val="0070C0"/>
              </a:solidFill>
            </a:endParaRPr>
          </a:p>
        </p:txBody>
      </p:sp>
    </p:spTree>
    <p:extLst>
      <p:ext uri="{BB962C8B-B14F-4D97-AF65-F5344CB8AC3E}">
        <p14:creationId xmlns:p14="http://schemas.microsoft.com/office/powerpoint/2010/main" val="34152810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7584"/>
            <a:ext cx="8229600" cy="1143000"/>
          </a:xfrm>
        </p:spPr>
        <p:txBody>
          <a:bodyPr>
            <a:normAutofit/>
          </a:bodyPr>
          <a:lstStyle/>
          <a:p>
            <a:r>
              <a:rPr lang="en-GB" sz="4800" b="1" dirty="0" smtClean="0">
                <a:solidFill>
                  <a:schemeClr val="accent5">
                    <a:lumMod val="75000"/>
                  </a:schemeClr>
                </a:solidFill>
              </a:rPr>
              <a:t>How to Explore this Document</a:t>
            </a:r>
            <a:endParaRPr lang="en-GB" sz="4800" b="1" dirty="0">
              <a:solidFill>
                <a:schemeClr val="accent5">
                  <a:lumMod val="75000"/>
                </a:schemeClr>
              </a:solidFill>
            </a:endParaRPr>
          </a:p>
        </p:txBody>
      </p:sp>
      <p:sp>
        <p:nvSpPr>
          <p:cNvPr id="3" name="Content Placeholder 2"/>
          <p:cNvSpPr>
            <a:spLocks noGrp="1"/>
          </p:cNvSpPr>
          <p:nvPr>
            <p:ph idx="1"/>
          </p:nvPr>
        </p:nvSpPr>
        <p:spPr>
          <a:xfrm>
            <a:off x="457200" y="1600201"/>
            <a:ext cx="8229600" cy="1756791"/>
          </a:xfrm>
        </p:spPr>
        <p:txBody>
          <a:bodyPr>
            <a:normAutofit fontScale="62500" lnSpcReduction="20000"/>
          </a:bodyPr>
          <a:lstStyle/>
          <a:p>
            <a:r>
              <a:rPr lang="en-GB" dirty="0" smtClean="0"/>
              <a:t>We have chosen three examples of ‘risky play’ during Forest School to help explain its benefits. Click on one of the photos below to start exploring.</a:t>
            </a:r>
          </a:p>
          <a:p>
            <a:r>
              <a:rPr lang="en-GB" dirty="0" smtClean="0"/>
              <a:t>For each picture we have tried to explain the benefit of the activity to the child and how the opportunity has been controlled/promoted by Forest School.</a:t>
            </a:r>
          </a:p>
        </p:txBody>
      </p:sp>
      <p:pic>
        <p:nvPicPr>
          <p:cNvPr id="1027" name="Picture 3" descr="C:\A Year 5\Eco - Veg\Forest school\Photos\3-6-13\These boys challenged each other to make the run past the death tree without touching the sides. They did it 3 times.JP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3884943"/>
            <a:ext cx="1872208" cy="249587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81797" y="3491716"/>
            <a:ext cx="1890132" cy="369332"/>
          </a:xfrm>
          <a:prstGeom prst="rect">
            <a:avLst/>
          </a:prstGeom>
          <a:noFill/>
        </p:spPr>
        <p:txBody>
          <a:bodyPr wrap="square" rtlCol="0">
            <a:spAutoFit/>
          </a:bodyPr>
          <a:lstStyle/>
          <a:p>
            <a:r>
              <a:rPr lang="en-GB" dirty="0" smtClean="0"/>
              <a:t>Physical Risk</a:t>
            </a:r>
            <a:endParaRPr lang="en-GB" dirty="0"/>
          </a:p>
        </p:txBody>
      </p:sp>
      <p:sp>
        <p:nvSpPr>
          <p:cNvPr id="5" name="TextBox 4"/>
          <p:cNvSpPr txBox="1"/>
          <p:nvPr/>
        </p:nvSpPr>
        <p:spPr>
          <a:xfrm>
            <a:off x="3491880" y="3491716"/>
            <a:ext cx="1728192" cy="369332"/>
          </a:xfrm>
          <a:prstGeom prst="rect">
            <a:avLst/>
          </a:prstGeom>
          <a:noFill/>
        </p:spPr>
        <p:txBody>
          <a:bodyPr wrap="square" rtlCol="0">
            <a:spAutoFit/>
          </a:bodyPr>
          <a:lstStyle/>
          <a:p>
            <a:r>
              <a:rPr lang="en-GB" dirty="0" smtClean="0"/>
              <a:t>Emotional Risk</a:t>
            </a:r>
            <a:endParaRPr lang="en-GB" dirty="0"/>
          </a:p>
        </p:txBody>
      </p:sp>
      <p:sp>
        <p:nvSpPr>
          <p:cNvPr id="6" name="TextBox 5"/>
          <p:cNvSpPr txBox="1"/>
          <p:nvPr/>
        </p:nvSpPr>
        <p:spPr>
          <a:xfrm>
            <a:off x="6588224" y="3491716"/>
            <a:ext cx="1944216" cy="369332"/>
          </a:xfrm>
          <a:prstGeom prst="rect">
            <a:avLst/>
          </a:prstGeom>
          <a:noFill/>
        </p:spPr>
        <p:txBody>
          <a:bodyPr wrap="square" rtlCol="0">
            <a:spAutoFit/>
          </a:bodyPr>
          <a:lstStyle/>
          <a:p>
            <a:r>
              <a:rPr lang="en-GB" dirty="0" smtClean="0"/>
              <a:t>Social Risk</a:t>
            </a:r>
            <a:endParaRPr lang="en-GB" dirty="0"/>
          </a:p>
        </p:txBody>
      </p:sp>
      <p:sp>
        <p:nvSpPr>
          <p:cNvPr id="7" name="TextBox 6">
            <a:hlinkClick r:id="rId4" action="ppaction://hlinksldjump"/>
          </p:cNvPr>
          <p:cNvSpPr txBox="1"/>
          <p:nvPr/>
        </p:nvSpPr>
        <p:spPr>
          <a:xfrm>
            <a:off x="395536" y="188640"/>
            <a:ext cx="1944216" cy="369332"/>
          </a:xfrm>
          <a:prstGeom prst="rect">
            <a:avLst/>
          </a:prstGeom>
          <a:noFill/>
          <a:ln w="28575">
            <a:solidFill>
              <a:schemeClr val="tx2">
                <a:lumMod val="60000"/>
                <a:lumOff val="40000"/>
              </a:schemeClr>
            </a:solidFill>
          </a:ln>
        </p:spPr>
        <p:txBody>
          <a:bodyPr wrap="square" rtlCol="0">
            <a:spAutoFit/>
          </a:bodyPr>
          <a:lstStyle/>
          <a:p>
            <a:r>
              <a:rPr lang="en-GB" dirty="0" smtClean="0"/>
              <a:t>Back to beginning</a:t>
            </a:r>
            <a:endParaRPr lang="en-GB" dirty="0"/>
          </a:p>
        </p:txBody>
      </p:sp>
      <p:sp>
        <p:nvSpPr>
          <p:cNvPr id="8" name="TextBox 7">
            <a:hlinkClick r:id="rId5" action="ppaction://hlinksldjump"/>
          </p:cNvPr>
          <p:cNvSpPr txBox="1"/>
          <p:nvPr/>
        </p:nvSpPr>
        <p:spPr>
          <a:xfrm>
            <a:off x="6372200" y="188640"/>
            <a:ext cx="1872208" cy="369332"/>
          </a:xfrm>
          <a:prstGeom prst="rect">
            <a:avLst/>
          </a:prstGeom>
          <a:noFill/>
          <a:ln w="28575">
            <a:solidFill>
              <a:schemeClr val="tx2">
                <a:lumMod val="60000"/>
                <a:lumOff val="40000"/>
              </a:schemeClr>
            </a:solidFill>
          </a:ln>
        </p:spPr>
        <p:txBody>
          <a:bodyPr wrap="square" rtlCol="0">
            <a:spAutoFit/>
          </a:bodyPr>
          <a:lstStyle/>
          <a:p>
            <a:r>
              <a:rPr lang="en-GB" dirty="0" smtClean="0"/>
              <a:t>Further Reading</a:t>
            </a:r>
            <a:endParaRPr lang="en-GB" dirty="0"/>
          </a:p>
        </p:txBody>
      </p:sp>
      <p:pic>
        <p:nvPicPr>
          <p:cNvPr id="9" name="Picture 2">
            <a:hlinkClick r:id="rId6" action="ppaction://hlinksldjump"/>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98058" y="4116247"/>
            <a:ext cx="3020492" cy="2265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7260" y="3884943"/>
            <a:ext cx="1934669" cy="2581098"/>
          </a:xfrm>
          <a:prstGeom prst="rect">
            <a:avLst/>
          </a:prstGeom>
        </p:spPr>
      </p:pic>
    </p:spTree>
    <p:extLst>
      <p:ext uri="{BB962C8B-B14F-4D97-AF65-F5344CB8AC3E}">
        <p14:creationId xmlns:p14="http://schemas.microsoft.com/office/powerpoint/2010/main" val="37903976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ction="ppaction://hlinksldjump"/>
          </p:cNvPr>
          <p:cNvSpPr txBox="1"/>
          <p:nvPr/>
        </p:nvSpPr>
        <p:spPr>
          <a:xfrm>
            <a:off x="395536" y="188640"/>
            <a:ext cx="1584176" cy="369332"/>
          </a:xfrm>
          <a:prstGeom prst="rect">
            <a:avLst/>
          </a:prstGeom>
          <a:noFill/>
          <a:ln w="28575">
            <a:solidFill>
              <a:schemeClr val="tx2">
                <a:lumMod val="60000"/>
                <a:lumOff val="40000"/>
              </a:schemeClr>
            </a:solidFill>
          </a:ln>
        </p:spPr>
        <p:txBody>
          <a:bodyPr wrap="square" rtlCol="0">
            <a:spAutoFit/>
          </a:bodyPr>
          <a:lstStyle/>
          <a:p>
            <a:r>
              <a:rPr lang="en-GB" dirty="0" smtClean="0"/>
              <a:t>Back to Menu</a:t>
            </a:r>
            <a:endParaRPr lang="en-GB" dirty="0"/>
          </a:p>
        </p:txBody>
      </p:sp>
      <p:sp>
        <p:nvSpPr>
          <p:cNvPr id="4" name="TextBox 3"/>
          <p:cNvSpPr txBox="1"/>
          <p:nvPr/>
        </p:nvSpPr>
        <p:spPr>
          <a:xfrm>
            <a:off x="4716016" y="557972"/>
            <a:ext cx="4032448" cy="6278642"/>
          </a:xfrm>
          <a:prstGeom prst="rect">
            <a:avLst/>
          </a:prstGeom>
          <a:noFill/>
        </p:spPr>
        <p:txBody>
          <a:bodyPr wrap="square" rtlCol="0">
            <a:spAutoFit/>
          </a:bodyPr>
          <a:lstStyle/>
          <a:p>
            <a:r>
              <a:rPr lang="en-GB" sz="2400" b="1" dirty="0" smtClean="0"/>
              <a:t>Physical Risk </a:t>
            </a:r>
            <a:r>
              <a:rPr lang="en-GB" dirty="0" smtClean="0"/>
              <a:t>- Adventurous play inevitably involves some physical risk - from simply falling over to falling from a tree. These risks benefit the child by:</a:t>
            </a:r>
          </a:p>
          <a:p>
            <a:endParaRPr lang="en-GB" dirty="0"/>
          </a:p>
          <a:p>
            <a:pPr marL="285750" indent="-285750">
              <a:buFont typeface="Arial" pitchFamily="34" charset="0"/>
              <a:buChar char="•"/>
            </a:pPr>
            <a:r>
              <a:rPr lang="en-GB" dirty="0" smtClean="0"/>
              <a:t>Becoming aware of small risks they are better able to assess larger ones, keeping them safer in the long run.</a:t>
            </a:r>
          </a:p>
          <a:p>
            <a:pPr marL="285750" indent="-285750">
              <a:buFont typeface="Arial" pitchFamily="34" charset="0"/>
              <a:buChar char="•"/>
            </a:pPr>
            <a:r>
              <a:rPr lang="en-GB" dirty="0" smtClean="0"/>
              <a:t>Building resilience to small discomforts and failures promotes a ‘can-do’ attitude and prevents fear of failure.</a:t>
            </a:r>
          </a:p>
          <a:p>
            <a:pPr marL="285750" indent="-285750">
              <a:buFont typeface="Arial" pitchFamily="34" charset="0"/>
              <a:buChar char="•"/>
            </a:pPr>
            <a:r>
              <a:rPr lang="en-GB" dirty="0" smtClean="0"/>
              <a:t>Helping them to test their limits so they do not exceed their actual physical abilities.</a:t>
            </a:r>
          </a:p>
          <a:p>
            <a:pPr marL="285750" indent="-285750">
              <a:buFont typeface="Arial" pitchFamily="34" charset="0"/>
              <a:buChar char="•"/>
            </a:pPr>
            <a:r>
              <a:rPr lang="en-GB" dirty="0" smtClean="0"/>
              <a:t>Promoting an exciting, active lifestyle we sow the seeds for a health conscious future.</a:t>
            </a:r>
          </a:p>
          <a:p>
            <a:pPr marL="285750" indent="-285750">
              <a:buFont typeface="Arial" pitchFamily="34" charset="0"/>
              <a:buChar char="•"/>
            </a:pPr>
            <a:r>
              <a:rPr lang="en-GB" dirty="0" smtClean="0"/>
              <a:t>Developing core strength, balance and co-ordination.</a:t>
            </a:r>
          </a:p>
          <a:p>
            <a:pPr marL="285750" indent="-285750">
              <a:buFont typeface="Arial" pitchFamily="34" charset="0"/>
              <a:buChar char="•"/>
            </a:pPr>
            <a:endParaRPr lang="en-GB" dirty="0" smtClean="0"/>
          </a:p>
          <a:p>
            <a:pPr marL="285750" indent="-285750">
              <a:buFont typeface="Arial" pitchFamily="34" charset="0"/>
              <a:buChar char="•"/>
            </a:pPr>
            <a:endParaRPr lang="en-GB"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836712"/>
            <a:ext cx="3990975" cy="5324475"/>
          </a:xfrm>
          <a:prstGeom prst="rect">
            <a:avLst/>
          </a:prstGeom>
        </p:spPr>
      </p:pic>
    </p:spTree>
    <p:extLst>
      <p:ext uri="{BB962C8B-B14F-4D97-AF65-F5344CB8AC3E}">
        <p14:creationId xmlns:p14="http://schemas.microsoft.com/office/powerpoint/2010/main" val="36506183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hlinkClick r:id="rId2" action="ppaction://hlinksldjump"/>
          </p:cNvPr>
          <p:cNvSpPr txBox="1"/>
          <p:nvPr/>
        </p:nvSpPr>
        <p:spPr>
          <a:xfrm>
            <a:off x="395536" y="188640"/>
            <a:ext cx="1584176" cy="369332"/>
          </a:xfrm>
          <a:prstGeom prst="rect">
            <a:avLst/>
          </a:prstGeom>
          <a:noFill/>
          <a:ln w="28575">
            <a:solidFill>
              <a:schemeClr val="tx2">
                <a:lumMod val="60000"/>
                <a:lumOff val="40000"/>
              </a:schemeClr>
            </a:solidFill>
          </a:ln>
        </p:spPr>
        <p:txBody>
          <a:bodyPr wrap="square" rtlCol="0">
            <a:spAutoFit/>
          </a:bodyPr>
          <a:lstStyle/>
          <a:p>
            <a:r>
              <a:rPr lang="en-GB" dirty="0" smtClean="0"/>
              <a:t>Back to Menu</a:t>
            </a:r>
            <a:endParaRPr lang="en-GB" dirty="0"/>
          </a:p>
        </p:txBody>
      </p:sp>
      <p:sp>
        <p:nvSpPr>
          <p:cNvPr id="6" name="TextBox 5"/>
          <p:cNvSpPr txBox="1"/>
          <p:nvPr/>
        </p:nvSpPr>
        <p:spPr>
          <a:xfrm>
            <a:off x="395536" y="836712"/>
            <a:ext cx="8280920" cy="5539978"/>
          </a:xfrm>
          <a:prstGeom prst="rect">
            <a:avLst/>
          </a:prstGeom>
          <a:noFill/>
        </p:spPr>
        <p:txBody>
          <a:bodyPr wrap="square" rtlCol="0">
            <a:spAutoFit/>
          </a:bodyPr>
          <a:lstStyle/>
          <a:p>
            <a:r>
              <a:rPr lang="en-GB" sz="2400" b="1" dirty="0" smtClean="0"/>
              <a:t>Promotion and Control of Physical Risk</a:t>
            </a:r>
            <a:endParaRPr lang="en-GB" b="1" dirty="0" smtClean="0"/>
          </a:p>
          <a:p>
            <a:endParaRPr lang="en-GB" sz="2400" b="1" dirty="0"/>
          </a:p>
          <a:p>
            <a:pPr marL="342900" indent="-342900">
              <a:buFont typeface="Arial" pitchFamily="34" charset="0"/>
              <a:buChar char="•"/>
            </a:pPr>
            <a:r>
              <a:rPr lang="en-GB" dirty="0" smtClean="0"/>
              <a:t>All Forest School sites, activities and equipment has been extensively risk assessed which is updated constantly. Anything posing serious harm has been removed or controlled. Sites are checked before every session and Forest Leaders are all trained in the safe use of tools, fire protocols and Outdoor Paediatric First Aid.</a:t>
            </a:r>
          </a:p>
          <a:p>
            <a:pPr marL="342900" indent="-342900">
              <a:buFont typeface="Arial" pitchFamily="34" charset="0"/>
              <a:buChar char="•"/>
            </a:pPr>
            <a:r>
              <a:rPr lang="en-GB" dirty="0" smtClean="0"/>
              <a:t>In Forest School, no-one is forced to do an activity or face up to a risk. It is child-led, meaning pupils can chose what they do or don’t do. The result of this is a self-differentiated environment – to some, just staying upright in the mud is a risky challenge which pushes them to the limit. To others, using an axe to make another tool is very scary, so their concentration and nerve is tested. The point is the child makes this distinction, not the adult who has pre-decided ideas of what the child should or shouldn’t do.</a:t>
            </a:r>
          </a:p>
          <a:p>
            <a:pPr marL="342900" indent="-342900">
              <a:buFont typeface="Arial" pitchFamily="34" charset="0"/>
              <a:buChar char="•"/>
            </a:pPr>
            <a:r>
              <a:rPr lang="en-GB" dirty="0" smtClean="0"/>
              <a:t>Forest School </a:t>
            </a:r>
            <a:r>
              <a:rPr lang="en-GB" u="sng" dirty="0" smtClean="0"/>
              <a:t>builds up to risks </a:t>
            </a:r>
            <a:r>
              <a:rPr lang="en-GB" dirty="0" smtClean="0"/>
              <a:t>by starting small, with achievable challenges. Progression is planned for each group and each individual, so challenges are presented at the correct level.</a:t>
            </a:r>
          </a:p>
          <a:p>
            <a:pPr marL="342900" indent="-342900">
              <a:buFont typeface="Arial" pitchFamily="34" charset="0"/>
              <a:buChar char="•"/>
            </a:pPr>
            <a:r>
              <a:rPr lang="en-GB" dirty="0" smtClean="0"/>
              <a:t>The social environment of Forest School promotes the discussion of risk – both beforehand, by pupils planning an activity, and by reflecting on an experience to see what has been learned. </a:t>
            </a:r>
          </a:p>
        </p:txBody>
      </p:sp>
    </p:spTree>
    <p:extLst>
      <p:ext uri="{BB962C8B-B14F-4D97-AF65-F5344CB8AC3E}">
        <p14:creationId xmlns:p14="http://schemas.microsoft.com/office/powerpoint/2010/main" val="36045115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ction="ppaction://hlinksldjump"/>
          </p:cNvPr>
          <p:cNvSpPr txBox="1"/>
          <p:nvPr/>
        </p:nvSpPr>
        <p:spPr>
          <a:xfrm>
            <a:off x="395536" y="188640"/>
            <a:ext cx="1584176" cy="369332"/>
          </a:xfrm>
          <a:prstGeom prst="rect">
            <a:avLst/>
          </a:prstGeom>
          <a:noFill/>
          <a:ln w="28575">
            <a:solidFill>
              <a:schemeClr val="tx2">
                <a:lumMod val="60000"/>
                <a:lumOff val="40000"/>
              </a:schemeClr>
            </a:solidFill>
          </a:ln>
        </p:spPr>
        <p:txBody>
          <a:bodyPr wrap="square" rtlCol="0">
            <a:spAutoFit/>
          </a:bodyPr>
          <a:lstStyle/>
          <a:p>
            <a:r>
              <a:rPr lang="en-GB" dirty="0" smtClean="0"/>
              <a:t>Back to Menu</a:t>
            </a:r>
            <a:endParaRPr lang="en-GB" dirty="0"/>
          </a:p>
        </p:txBody>
      </p:sp>
      <p:sp>
        <p:nvSpPr>
          <p:cNvPr id="2" name="TextBox 1"/>
          <p:cNvSpPr txBox="1"/>
          <p:nvPr/>
        </p:nvSpPr>
        <p:spPr>
          <a:xfrm>
            <a:off x="4572000" y="373306"/>
            <a:ext cx="4392488" cy="6093976"/>
          </a:xfrm>
          <a:prstGeom prst="rect">
            <a:avLst/>
          </a:prstGeom>
          <a:noFill/>
        </p:spPr>
        <p:txBody>
          <a:bodyPr wrap="square" rtlCol="0">
            <a:spAutoFit/>
          </a:bodyPr>
          <a:lstStyle/>
          <a:p>
            <a:r>
              <a:rPr lang="en-GB" sz="2400" b="1" dirty="0" smtClean="0"/>
              <a:t>Emotional Risk </a:t>
            </a:r>
            <a:r>
              <a:rPr lang="en-GB" dirty="0" smtClean="0"/>
              <a:t>– Children don’t enjoy feeling embarrassed, vulnerable</a:t>
            </a:r>
            <a:r>
              <a:rPr lang="en-GB" dirty="0"/>
              <a:t> </a:t>
            </a:r>
            <a:r>
              <a:rPr lang="en-GB" dirty="0" smtClean="0"/>
              <a:t>or scared, but in the correct environment these feelings can be nurtured into positive outcomes. For example:</a:t>
            </a:r>
          </a:p>
          <a:p>
            <a:endParaRPr lang="en-GB" sz="2400" b="1" dirty="0"/>
          </a:p>
          <a:p>
            <a:pPr marL="285750" indent="-285750">
              <a:buFont typeface="Arial" pitchFamily="34" charset="0"/>
              <a:buChar char="•"/>
            </a:pPr>
            <a:r>
              <a:rPr lang="en-GB" dirty="0" smtClean="0"/>
              <a:t>Peer pressure is ever present. By exposing children to it in a safe, inclusive environment, they build the confidence to decide for themselves, to face the challenge or be strong enough to resist (see photo and comment).</a:t>
            </a:r>
          </a:p>
          <a:p>
            <a:pPr marL="285750" indent="-285750">
              <a:buFont typeface="Arial" pitchFamily="34" charset="0"/>
              <a:buChar char="•"/>
            </a:pPr>
            <a:r>
              <a:rPr lang="en-GB" dirty="0" smtClean="0"/>
              <a:t>By sharing food, building group dens, playing in teams, Forest School builds a communal atmosphere that better allows individuals to express themselves without fear of reprisal.</a:t>
            </a:r>
          </a:p>
          <a:p>
            <a:pPr marL="285750" indent="-285750">
              <a:buFont typeface="Arial" pitchFamily="34" charset="0"/>
              <a:buChar char="•"/>
            </a:pPr>
            <a:r>
              <a:rPr lang="en-GB" dirty="0" smtClean="0"/>
              <a:t>Similarly, the open-ended nature of Forest School removes the concept of a ‘wrong answer’, an individual’s ideas and opinions can be valued and praised.</a:t>
            </a:r>
            <a:endParaRPr lang="en-GB"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972" y="764704"/>
            <a:ext cx="4074012" cy="4092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53972" y="4881932"/>
            <a:ext cx="4074012" cy="1815882"/>
          </a:xfrm>
          <a:prstGeom prst="rect">
            <a:avLst/>
          </a:prstGeom>
          <a:noFill/>
          <a:ln>
            <a:solidFill>
              <a:schemeClr val="tx1"/>
            </a:solidFill>
          </a:ln>
        </p:spPr>
        <p:txBody>
          <a:bodyPr wrap="square" rtlCol="0">
            <a:spAutoFit/>
          </a:bodyPr>
          <a:lstStyle/>
          <a:p>
            <a:pPr algn="ctr"/>
            <a:r>
              <a:rPr lang="en-GB" sz="1600" dirty="0" smtClean="0"/>
              <a:t>These boys challenged each other to walk through the deepest part of the stream, past the ‘tree of death’. They began hesitantly, afraid of falling and everyone laughing but equally scared of chickening out. Elated, they completed the task and went on the do so three more times.</a:t>
            </a:r>
            <a:endParaRPr lang="en-GB" sz="1600" dirty="0"/>
          </a:p>
        </p:txBody>
      </p:sp>
    </p:spTree>
    <p:extLst>
      <p:ext uri="{BB962C8B-B14F-4D97-AF65-F5344CB8AC3E}">
        <p14:creationId xmlns:p14="http://schemas.microsoft.com/office/powerpoint/2010/main" val="884091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ction="ppaction://hlinksldjump"/>
          </p:cNvPr>
          <p:cNvSpPr txBox="1"/>
          <p:nvPr/>
        </p:nvSpPr>
        <p:spPr>
          <a:xfrm>
            <a:off x="395536" y="188640"/>
            <a:ext cx="1584176" cy="369332"/>
          </a:xfrm>
          <a:prstGeom prst="rect">
            <a:avLst/>
          </a:prstGeom>
          <a:noFill/>
          <a:ln w="28575">
            <a:solidFill>
              <a:schemeClr val="tx2">
                <a:lumMod val="60000"/>
                <a:lumOff val="40000"/>
              </a:schemeClr>
            </a:solidFill>
          </a:ln>
        </p:spPr>
        <p:txBody>
          <a:bodyPr wrap="square" rtlCol="0">
            <a:spAutoFit/>
          </a:bodyPr>
          <a:lstStyle/>
          <a:p>
            <a:r>
              <a:rPr lang="en-GB" dirty="0" smtClean="0"/>
              <a:t>Back to Menu</a:t>
            </a:r>
            <a:endParaRPr lang="en-GB" dirty="0"/>
          </a:p>
        </p:txBody>
      </p:sp>
      <p:sp>
        <p:nvSpPr>
          <p:cNvPr id="3" name="TextBox 2"/>
          <p:cNvSpPr txBox="1"/>
          <p:nvPr/>
        </p:nvSpPr>
        <p:spPr>
          <a:xfrm>
            <a:off x="395536" y="908720"/>
            <a:ext cx="8280920" cy="5262979"/>
          </a:xfrm>
          <a:prstGeom prst="rect">
            <a:avLst/>
          </a:prstGeom>
          <a:noFill/>
        </p:spPr>
        <p:txBody>
          <a:bodyPr wrap="square" rtlCol="0">
            <a:spAutoFit/>
          </a:bodyPr>
          <a:lstStyle/>
          <a:p>
            <a:r>
              <a:rPr lang="en-GB" sz="2400" b="1" dirty="0" smtClean="0"/>
              <a:t>Promotion and Control of Emotional Risk</a:t>
            </a:r>
          </a:p>
          <a:p>
            <a:endParaRPr lang="en-GB" sz="2400" dirty="0" smtClean="0"/>
          </a:p>
          <a:p>
            <a:pPr marL="285750" indent="-285750">
              <a:buFont typeface="Arial" pitchFamily="34" charset="0"/>
              <a:buChar char="•"/>
            </a:pPr>
            <a:r>
              <a:rPr lang="en-GB" dirty="0" smtClean="0"/>
              <a:t>Like other types of risk, every attempt is made to remove chances of lasting harm to occur through emotional turmoil in Forest School. For example; individuals are not over-challenged so they can avoid significant failure, they are not made to take part in any activity so they can avoid embarrassment or challenge that they are not ready for, and they are encouraged to express themselves in a way that suits them, not in a way that suits the adults present.</a:t>
            </a:r>
          </a:p>
          <a:p>
            <a:pPr marL="285750" indent="-285750">
              <a:buFont typeface="Arial" pitchFamily="34" charset="0"/>
              <a:buChar char="•"/>
            </a:pPr>
            <a:r>
              <a:rPr lang="en-GB" dirty="0" smtClean="0"/>
              <a:t>During play there is the chance of negative emotions to be experienced – but these are not negative experiences. By exposing children to these emotions in small doses, in a controlled and supportive atmosphere, they build resilience to them and learn how to control them, making them better prepared for the larger risks of adolescence and adulthood.</a:t>
            </a:r>
          </a:p>
          <a:p>
            <a:pPr marL="285750" indent="-285750">
              <a:buFont typeface="Arial" pitchFamily="34" charset="0"/>
              <a:buChar char="•"/>
            </a:pPr>
            <a:r>
              <a:rPr lang="en-GB" dirty="0" smtClean="0"/>
              <a:t>Emotions are discussed in Forest School, which much praise and promotion of positive experiences and outcomes. For example, an individual determined to climb higher than he/she did last week is highlighted to the group for their positive attitude towards a difficult task, thus maximising the feeling of reward and boosting self-esteem.</a:t>
            </a:r>
            <a:endParaRPr lang="en-GB" dirty="0"/>
          </a:p>
        </p:txBody>
      </p:sp>
    </p:spTree>
    <p:extLst>
      <p:ext uri="{BB962C8B-B14F-4D97-AF65-F5344CB8AC3E}">
        <p14:creationId xmlns:p14="http://schemas.microsoft.com/office/powerpoint/2010/main" val="2279283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0" y="244027"/>
            <a:ext cx="4392488" cy="6832640"/>
          </a:xfrm>
          <a:prstGeom prst="rect">
            <a:avLst/>
          </a:prstGeom>
          <a:noFill/>
        </p:spPr>
        <p:txBody>
          <a:bodyPr wrap="square" rtlCol="0">
            <a:spAutoFit/>
          </a:bodyPr>
          <a:lstStyle/>
          <a:p>
            <a:r>
              <a:rPr lang="en-GB" sz="2400" b="1" dirty="0" smtClean="0"/>
              <a:t>Social Risk </a:t>
            </a:r>
            <a:r>
              <a:rPr lang="en-GB" dirty="0" smtClean="0"/>
              <a:t>– Making friends and falling out is a big part of childhood. Feeling accepted or rejected from a group can have massive implications on self-image. Therefore children must learn to positively interact with others, despite the risks of negative feelings.</a:t>
            </a:r>
          </a:p>
          <a:p>
            <a:endParaRPr lang="en-GB" dirty="0"/>
          </a:p>
          <a:p>
            <a:pPr marL="285750" indent="-285750">
              <a:buFont typeface="Arial" pitchFamily="34" charset="0"/>
              <a:buChar char="•"/>
            </a:pPr>
            <a:r>
              <a:rPr lang="en-GB" dirty="0" smtClean="0"/>
              <a:t>By feeling left out, treated unfairly by their peers or falling out during play, children experience the outcomes of poor social interaction. By feeling it themselves it becomes personally significant. They are then necessitated to learn how to behave in a way that avoids conflict or are better prepared to deal with conflict positively.</a:t>
            </a:r>
          </a:p>
          <a:p>
            <a:pPr marL="285750" indent="-285750">
              <a:buFont typeface="Arial" pitchFamily="34" charset="0"/>
              <a:buChar char="•"/>
            </a:pPr>
            <a:r>
              <a:rPr lang="en-GB" dirty="0" smtClean="0"/>
              <a:t>By experiencing these feelings pupils are also better able to develop a sense of empathy, as they don’t want to make someone else feel that way, helping them to avoid upsetting others or to see their point of view.</a:t>
            </a:r>
            <a:endParaRPr lang="en-GB" dirty="0"/>
          </a:p>
          <a:p>
            <a:pPr marL="285750" indent="-285750">
              <a:buFont typeface="Arial" pitchFamily="34" charset="0"/>
              <a:buChar char="•"/>
            </a:pPr>
            <a:endParaRPr lang="en-GB" dirty="0"/>
          </a:p>
        </p:txBody>
      </p:sp>
      <p:sp>
        <p:nvSpPr>
          <p:cNvPr id="3" name="TextBox 2">
            <a:hlinkClick r:id="rId2" action="ppaction://hlinksldjump"/>
          </p:cNvPr>
          <p:cNvSpPr txBox="1"/>
          <p:nvPr/>
        </p:nvSpPr>
        <p:spPr>
          <a:xfrm>
            <a:off x="395536" y="188640"/>
            <a:ext cx="1584176" cy="369332"/>
          </a:xfrm>
          <a:prstGeom prst="rect">
            <a:avLst/>
          </a:prstGeom>
          <a:noFill/>
          <a:ln w="28575">
            <a:solidFill>
              <a:schemeClr val="tx2">
                <a:lumMod val="60000"/>
                <a:lumOff val="40000"/>
              </a:schemeClr>
            </a:solidFill>
          </a:ln>
        </p:spPr>
        <p:txBody>
          <a:bodyPr wrap="square" rtlCol="0">
            <a:spAutoFit/>
          </a:bodyPr>
          <a:lstStyle/>
          <a:p>
            <a:r>
              <a:rPr lang="en-GB" dirty="0" smtClean="0"/>
              <a:t>Back to Menu</a:t>
            </a:r>
            <a:endParaRPr lang="en-GB" dirty="0"/>
          </a:p>
        </p:txBody>
      </p:sp>
      <p:pic>
        <p:nvPicPr>
          <p:cNvPr id="1026" name="Picture 2" descr="T:\Forest School\Mr Wakeford\Year 3 2013-14\19-11-13\100_135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216737"/>
            <a:ext cx="4171176" cy="312838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5536" y="4581128"/>
            <a:ext cx="3960440" cy="1323439"/>
          </a:xfrm>
          <a:prstGeom prst="rect">
            <a:avLst/>
          </a:prstGeom>
          <a:noFill/>
          <a:ln>
            <a:solidFill>
              <a:schemeClr val="tx1"/>
            </a:solidFill>
          </a:ln>
        </p:spPr>
        <p:txBody>
          <a:bodyPr wrap="square" rtlCol="0">
            <a:spAutoFit/>
          </a:bodyPr>
          <a:lstStyle/>
          <a:p>
            <a:r>
              <a:rPr lang="en-GB" sz="1600" dirty="0" smtClean="0"/>
              <a:t>Following a class-wide fall out, these pupils came together to discuss the reasons for the argument and the best way forward. They used a talking stick to encourage a fair discussion and listened to everyone’s input.</a:t>
            </a:r>
            <a:endParaRPr lang="en-GB" sz="1600" dirty="0"/>
          </a:p>
        </p:txBody>
      </p:sp>
    </p:spTree>
    <p:extLst>
      <p:ext uri="{BB962C8B-B14F-4D97-AF65-F5344CB8AC3E}">
        <p14:creationId xmlns:p14="http://schemas.microsoft.com/office/powerpoint/2010/main" val="34236152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ction="ppaction://hlinksldjump"/>
          </p:cNvPr>
          <p:cNvSpPr txBox="1"/>
          <p:nvPr/>
        </p:nvSpPr>
        <p:spPr>
          <a:xfrm>
            <a:off x="395536" y="188640"/>
            <a:ext cx="1584176" cy="369332"/>
          </a:xfrm>
          <a:prstGeom prst="rect">
            <a:avLst/>
          </a:prstGeom>
          <a:noFill/>
          <a:ln w="28575">
            <a:solidFill>
              <a:schemeClr val="tx2">
                <a:lumMod val="60000"/>
                <a:lumOff val="40000"/>
              </a:schemeClr>
            </a:solidFill>
          </a:ln>
        </p:spPr>
        <p:txBody>
          <a:bodyPr wrap="square" rtlCol="0">
            <a:spAutoFit/>
          </a:bodyPr>
          <a:lstStyle/>
          <a:p>
            <a:r>
              <a:rPr lang="en-GB" dirty="0" smtClean="0"/>
              <a:t>Back to Menu</a:t>
            </a:r>
            <a:endParaRPr lang="en-GB" dirty="0"/>
          </a:p>
        </p:txBody>
      </p:sp>
      <p:sp>
        <p:nvSpPr>
          <p:cNvPr id="3" name="TextBox 2"/>
          <p:cNvSpPr txBox="1"/>
          <p:nvPr/>
        </p:nvSpPr>
        <p:spPr>
          <a:xfrm>
            <a:off x="395536" y="693720"/>
            <a:ext cx="8208912" cy="6186309"/>
          </a:xfrm>
          <a:prstGeom prst="rect">
            <a:avLst/>
          </a:prstGeom>
          <a:noFill/>
        </p:spPr>
        <p:txBody>
          <a:bodyPr wrap="square" rtlCol="0">
            <a:spAutoFit/>
          </a:bodyPr>
          <a:lstStyle/>
          <a:p>
            <a:r>
              <a:rPr lang="en-GB" sz="2400" b="1" dirty="0" smtClean="0"/>
              <a:t>Promotion and Control of Social Risk</a:t>
            </a:r>
            <a:endParaRPr lang="en-GB" dirty="0" smtClean="0"/>
          </a:p>
          <a:p>
            <a:endParaRPr lang="en-GB" sz="2400" b="1" dirty="0"/>
          </a:p>
          <a:p>
            <a:pPr marL="285750" indent="-285750">
              <a:buFont typeface="Arial" pitchFamily="34" charset="0"/>
              <a:buChar char="•"/>
            </a:pPr>
            <a:r>
              <a:rPr lang="en-GB" dirty="0" smtClean="0"/>
              <a:t>These kinds of risks are ever present, however in the classroom developing these important skills are not often a focus.</a:t>
            </a:r>
          </a:p>
          <a:p>
            <a:pPr marL="285750" indent="-285750">
              <a:buFont typeface="Arial" pitchFamily="34" charset="0"/>
              <a:buChar char="•"/>
            </a:pPr>
            <a:r>
              <a:rPr lang="en-GB" dirty="0" smtClean="0"/>
              <a:t>The risk of significant negative outcomes are limited through the creation of a positive social atmosphere. Many activities are communal and involve sharing and teamwork, such as campfire cooking, building dens and team games. Time is made in every Forest School session to discuss children’s experiences, giving time and space for reflection on these to promote  social learning. All people are considered equal and efforts are made to involve each individual to develop the sense that everyone is part of one big team.</a:t>
            </a:r>
          </a:p>
          <a:p>
            <a:pPr marL="285750" indent="-285750">
              <a:buFont typeface="Arial" pitchFamily="34" charset="0"/>
              <a:buChar char="•"/>
            </a:pPr>
            <a:r>
              <a:rPr lang="en-GB" dirty="0" smtClean="0"/>
              <a:t>Forest Leaders are always observing pupils in Forest School and can help if appropriate, but they will not do the pupil’s learning for them. For example, arguing children are observed, not interfered with. This gives the children the chance to think, feel, try out some solutions, and eventually solve the problem themselves – a much richer learning experience than an adult telling them what to do. Of course an option the children can explore is seeking adult help, but generally they do this less and less as they develop this social independence. (Please note: adults would intervene if significant emotional damage became more likely or if conflict was recurrent.)</a:t>
            </a:r>
            <a:endParaRPr lang="en-GB" dirty="0"/>
          </a:p>
          <a:p>
            <a:pPr marL="342900" indent="-342900">
              <a:buFont typeface="Arial" pitchFamily="34" charset="0"/>
              <a:buChar char="•"/>
            </a:pPr>
            <a:endParaRPr lang="en-GB" sz="2400" dirty="0"/>
          </a:p>
        </p:txBody>
      </p:sp>
    </p:spTree>
    <p:extLst>
      <p:ext uri="{BB962C8B-B14F-4D97-AF65-F5344CB8AC3E}">
        <p14:creationId xmlns:p14="http://schemas.microsoft.com/office/powerpoint/2010/main" val="2704425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04664"/>
            <a:ext cx="8496944" cy="4985980"/>
          </a:xfrm>
          <a:prstGeom prst="rect">
            <a:avLst/>
          </a:prstGeom>
          <a:noFill/>
        </p:spPr>
        <p:txBody>
          <a:bodyPr wrap="square" rtlCol="0">
            <a:spAutoFit/>
          </a:bodyPr>
          <a:lstStyle/>
          <a:p>
            <a:r>
              <a:rPr lang="en-GB" sz="2400" b="1" dirty="0" smtClean="0"/>
              <a:t>Further Reading on Risky Play and Holistic Development</a:t>
            </a:r>
          </a:p>
          <a:p>
            <a:endParaRPr lang="en-GB" sz="2400" b="1" dirty="0"/>
          </a:p>
          <a:p>
            <a:pPr marL="342900" indent="-342900">
              <a:buFont typeface="Arial" pitchFamily="34" charset="0"/>
              <a:buChar char="•"/>
            </a:pPr>
            <a:r>
              <a:rPr lang="en-GB" dirty="0" smtClean="0"/>
              <a:t>Risk Competence: </a:t>
            </a:r>
            <a:r>
              <a:rPr lang="en-GB" dirty="0" smtClean="0">
                <a:hlinkClick r:id="rId2"/>
              </a:rPr>
              <a:t>http://www.thempra.org.uk/downloads/Eichsteller%20&amp;%20Holthoff%20-%20Risk%20Competence.pdf</a:t>
            </a:r>
            <a:endParaRPr lang="en-GB" dirty="0" smtClean="0"/>
          </a:p>
          <a:p>
            <a:pPr marL="342900" indent="-342900">
              <a:buFont typeface="Arial" pitchFamily="34" charset="0"/>
              <a:buChar char="•"/>
            </a:pPr>
            <a:endParaRPr lang="en-GB" dirty="0"/>
          </a:p>
          <a:p>
            <a:pPr marL="342900" indent="-342900">
              <a:buFont typeface="Arial" pitchFamily="34" charset="0"/>
              <a:buChar char="•"/>
            </a:pPr>
            <a:r>
              <a:rPr lang="en-GB" dirty="0" smtClean="0"/>
              <a:t>Risk and Play – A Literature Review: </a:t>
            </a:r>
            <a:r>
              <a:rPr lang="en-GB" dirty="0" smtClean="0">
                <a:hlinkClick r:id="rId3"/>
              </a:rPr>
              <a:t>http://www.playday.org.uk/media/2661/risk_and_play___a_literature_review.pdf</a:t>
            </a:r>
            <a:endParaRPr lang="en-GB" dirty="0" smtClean="0"/>
          </a:p>
          <a:p>
            <a:pPr marL="342900" indent="-342900">
              <a:buFont typeface="Arial" pitchFamily="34" charset="0"/>
              <a:buChar char="•"/>
            </a:pPr>
            <a:endParaRPr lang="en-GB" dirty="0"/>
          </a:p>
          <a:p>
            <a:pPr marL="342900" indent="-342900">
              <a:buFont typeface="Arial" pitchFamily="34" charset="0"/>
              <a:buChar char="•"/>
            </a:pPr>
            <a:r>
              <a:rPr lang="en-GB" dirty="0" smtClean="0"/>
              <a:t>Risky Play Prepares Kids for Life: </a:t>
            </a:r>
            <a:r>
              <a:rPr lang="en-GB" dirty="0" smtClean="0">
                <a:hlinkClick r:id="rId4"/>
              </a:rPr>
              <a:t>http://www.theguardian.com/society/2008/aug/06/children.play</a:t>
            </a:r>
            <a:endParaRPr lang="en-GB" dirty="0" smtClean="0"/>
          </a:p>
          <a:p>
            <a:pPr marL="342900" indent="-342900">
              <a:buFont typeface="Arial" pitchFamily="34" charset="0"/>
              <a:buChar char="•"/>
            </a:pPr>
            <a:endParaRPr lang="en-GB" dirty="0"/>
          </a:p>
          <a:p>
            <a:pPr marL="342900" indent="-342900">
              <a:buFont typeface="Arial" pitchFamily="34" charset="0"/>
              <a:buChar char="•"/>
            </a:pPr>
            <a:r>
              <a:rPr lang="en-GB" dirty="0" smtClean="0">
                <a:hlinkClick r:id="rId5"/>
              </a:rPr>
              <a:t>http://www.playengland.org.uk</a:t>
            </a:r>
            <a:endParaRPr lang="en-GB" dirty="0" smtClean="0"/>
          </a:p>
          <a:p>
            <a:pPr marL="342900" indent="-342900">
              <a:buFont typeface="Arial" pitchFamily="34" charset="0"/>
              <a:buChar char="•"/>
            </a:pPr>
            <a:endParaRPr lang="en-GB" dirty="0"/>
          </a:p>
          <a:p>
            <a:pPr marL="342900" indent="-342900">
              <a:buFont typeface="Arial" pitchFamily="34" charset="0"/>
              <a:buChar char="•"/>
            </a:pPr>
            <a:r>
              <a:rPr lang="en-GB" dirty="0" smtClean="0">
                <a:hlinkClick r:id="rId6"/>
              </a:rPr>
              <a:t>http://www.forestschoolassociation.org/</a:t>
            </a:r>
            <a:endParaRPr lang="en-GB" dirty="0" smtClean="0"/>
          </a:p>
          <a:p>
            <a:pPr marL="342900" indent="-342900">
              <a:buFont typeface="Arial" pitchFamily="34" charset="0"/>
              <a:buChar char="•"/>
            </a:pPr>
            <a:endParaRPr lang="en-GB" dirty="0"/>
          </a:p>
          <a:p>
            <a:pPr marL="342900" indent="-342900">
              <a:buFont typeface="Arial" pitchFamily="34" charset="0"/>
              <a:buChar char="•"/>
            </a:pPr>
            <a:endParaRPr lang="en-GB" dirty="0"/>
          </a:p>
        </p:txBody>
      </p:sp>
      <p:sp>
        <p:nvSpPr>
          <p:cNvPr id="3" name="TextBox 2">
            <a:hlinkClick r:id="rId7" action="ppaction://hlinksldjump"/>
          </p:cNvPr>
          <p:cNvSpPr txBox="1"/>
          <p:nvPr/>
        </p:nvSpPr>
        <p:spPr>
          <a:xfrm>
            <a:off x="611560" y="6021288"/>
            <a:ext cx="1584176" cy="369332"/>
          </a:xfrm>
          <a:prstGeom prst="rect">
            <a:avLst/>
          </a:prstGeom>
          <a:noFill/>
          <a:ln w="28575">
            <a:solidFill>
              <a:schemeClr val="tx2">
                <a:lumMod val="60000"/>
                <a:lumOff val="40000"/>
              </a:schemeClr>
            </a:solidFill>
          </a:ln>
        </p:spPr>
        <p:txBody>
          <a:bodyPr wrap="square" rtlCol="0">
            <a:spAutoFit/>
          </a:bodyPr>
          <a:lstStyle/>
          <a:p>
            <a:r>
              <a:rPr lang="en-GB" dirty="0" smtClean="0"/>
              <a:t>Back to Menu</a:t>
            </a:r>
            <a:endParaRPr lang="en-GB" dirty="0"/>
          </a:p>
        </p:txBody>
      </p:sp>
    </p:spTree>
    <p:extLst>
      <p:ext uri="{BB962C8B-B14F-4D97-AF65-F5344CB8AC3E}">
        <p14:creationId xmlns:p14="http://schemas.microsoft.com/office/powerpoint/2010/main" val="4335016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253</TotalTime>
  <Words>1647</Words>
  <Application>Microsoft Office PowerPoint</Application>
  <PresentationFormat>On-screen Show (4:3)</PresentationFormat>
  <Paragraphs>71</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Forest School and Risky Play: Promoting Holistic Development</vt:lpstr>
      <vt:lpstr>Introduction</vt:lpstr>
      <vt:lpstr>How to Explore this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Forest School and Risky Play: Promoting Holistic Development</dc:title>
  <dc:creator>Mr Wakeford</dc:creator>
  <cp:lastModifiedBy>teacher</cp:lastModifiedBy>
  <cp:revision>21</cp:revision>
  <dcterms:created xsi:type="dcterms:W3CDTF">2014-01-11T10:09:22Z</dcterms:created>
  <dcterms:modified xsi:type="dcterms:W3CDTF">2018-06-04T14:14:14Z</dcterms:modified>
</cp:coreProperties>
</file>