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59" r:id="rId7"/>
    <p:sldId id="263" r:id="rId8"/>
    <p:sldId id="264" r:id="rId9"/>
    <p:sldId id="265" r:id="rId10"/>
    <p:sldId id="266" r:id="rId11"/>
    <p:sldId id="267" r:id="rId12"/>
    <p:sldId id="262"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5F01A50-8400-4F36-BB96-84A02B33D286}" type="datetimeFigureOut">
              <a:rPr lang="en-GB" smtClean="0"/>
              <a:t>09/05/2013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3522136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F01A50-8400-4F36-BB96-84A02B33D286}" type="datetimeFigureOut">
              <a:rPr lang="en-GB" smtClean="0"/>
              <a:t>09/05/2013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71064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F01A50-8400-4F36-BB96-84A02B33D286}" type="datetimeFigureOut">
              <a:rPr lang="en-GB" smtClean="0"/>
              <a:t>09/05/2013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1898758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5F01A50-8400-4F36-BB96-84A02B33D286}" type="datetimeFigureOut">
              <a:rPr lang="en-GB" smtClean="0"/>
              <a:t>09/05/2013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3817363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F01A50-8400-4F36-BB96-84A02B33D286}" type="datetimeFigureOut">
              <a:rPr lang="en-GB" smtClean="0"/>
              <a:t>09/05/2013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1812435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5F01A50-8400-4F36-BB96-84A02B33D286}" type="datetimeFigureOut">
              <a:rPr lang="en-GB" smtClean="0"/>
              <a:t>09/05/2013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3951807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F01A50-8400-4F36-BB96-84A02B33D286}" type="datetimeFigureOut">
              <a:rPr lang="en-GB" smtClean="0"/>
              <a:t>09/05/2013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3257843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F01A50-8400-4F36-BB96-84A02B33D286}" type="datetimeFigureOut">
              <a:rPr lang="en-GB" smtClean="0"/>
              <a:t>09/05/2013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2028440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F01A50-8400-4F36-BB96-84A02B33D286}" type="datetimeFigureOut">
              <a:rPr lang="en-GB" smtClean="0"/>
              <a:t>09/05/2013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1122820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F01A50-8400-4F36-BB96-84A02B33D286}" type="datetimeFigureOut">
              <a:rPr lang="en-GB" smtClean="0"/>
              <a:t>09/05/2013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4011720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F01A50-8400-4F36-BB96-84A02B33D286}" type="datetimeFigureOut">
              <a:rPr lang="en-GB" smtClean="0"/>
              <a:t>09/05/2013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C6DFEA-DF7C-428B-8D08-671F2073F6D1}" type="slidenum">
              <a:rPr lang="en-GB" smtClean="0"/>
              <a:t>‹#›</a:t>
            </a:fld>
            <a:endParaRPr lang="en-GB"/>
          </a:p>
        </p:txBody>
      </p:sp>
    </p:spTree>
    <p:extLst>
      <p:ext uri="{BB962C8B-B14F-4D97-AF65-F5344CB8AC3E}">
        <p14:creationId xmlns:p14="http://schemas.microsoft.com/office/powerpoint/2010/main" val="3836544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F01A50-8400-4F36-BB96-84A02B33D286}" type="datetimeFigureOut">
              <a:rPr lang="en-GB" smtClean="0"/>
              <a:t>09/05/2013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C6DFEA-DF7C-428B-8D08-671F2073F6D1}" type="slidenum">
              <a:rPr lang="en-GB" smtClean="0"/>
              <a:t>‹#›</a:t>
            </a:fld>
            <a:endParaRPr lang="en-GB"/>
          </a:p>
        </p:txBody>
      </p:sp>
    </p:spTree>
    <p:extLst>
      <p:ext uri="{BB962C8B-B14F-4D97-AF65-F5344CB8AC3E}">
        <p14:creationId xmlns:p14="http://schemas.microsoft.com/office/powerpoint/2010/main" val="3587264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slide" Target="slide5.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slide" Target="slide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slide" Target="slide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8.xml"/><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slide" Target="slide11.xml"/><Relationship Id="rId4" Type="http://schemas.openxmlformats.org/officeDocument/2006/relationships/slide" Target="slide10.xml"/></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slide" Target="slide7.xml"/></Relationships>
</file>

<file path=ppt/slides/_rels/slide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slide" Target="slide7.xml"/></Relationships>
</file>

<file path=ppt/slides/_rels/slide1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slide" Target="slide7.xml"/></Relationships>
</file>

<file path=ppt/slides/_rels/slide1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slide" Target="slide1.xml"/></Relationships>
</file>

<file path=ppt/slides/_rels/slide12.xml.rels><?xml version="1.0" encoding="UTF-8" standalone="yes"?>
<Relationships xmlns="http://schemas.openxmlformats.org/package/2006/relationships"><Relationship Id="rId2" Type="http://schemas.openxmlformats.org/officeDocument/2006/relationships/hyperlink" Target="http://kidshealth.org/parent/emotions/feelings/self_esteem.html"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476672"/>
            <a:ext cx="8496944" cy="3123779"/>
          </a:xfrm>
        </p:spPr>
        <p:txBody>
          <a:bodyPr>
            <a:noAutofit/>
          </a:bodyPr>
          <a:lstStyle/>
          <a:p>
            <a:r>
              <a:rPr lang="en-GB" sz="5400" b="1" dirty="0" smtClean="0"/>
              <a:t>How Forest School Programs Impact on </a:t>
            </a:r>
            <a:r>
              <a:rPr lang="en-GB" sz="5400" b="1" dirty="0" smtClean="0">
                <a:solidFill>
                  <a:srgbClr val="00B050"/>
                </a:solidFill>
                <a:hlinkClick r:id="rId2" action="ppaction://hlinksldjump"/>
              </a:rPr>
              <a:t>Self Esteem</a:t>
            </a:r>
            <a:r>
              <a:rPr lang="en-GB" sz="5400" b="1" dirty="0" smtClean="0">
                <a:solidFill>
                  <a:srgbClr val="00B050"/>
                </a:solidFill>
              </a:rPr>
              <a:t> </a:t>
            </a:r>
            <a:r>
              <a:rPr lang="en-GB" sz="5400" b="1" dirty="0" smtClean="0"/>
              <a:t>and </a:t>
            </a:r>
            <a:r>
              <a:rPr lang="en-GB" sz="5400" b="1" dirty="0" smtClean="0">
                <a:hlinkClick r:id="rId3" action="ppaction://hlinksldjump"/>
              </a:rPr>
              <a:t>Emotional Intelligence</a:t>
            </a:r>
            <a:endParaRPr lang="en-GB" sz="5400" b="1" dirty="0"/>
          </a:p>
        </p:txBody>
      </p:sp>
      <p:sp>
        <p:nvSpPr>
          <p:cNvPr id="3" name="TextBox 2"/>
          <p:cNvSpPr txBox="1"/>
          <p:nvPr/>
        </p:nvSpPr>
        <p:spPr>
          <a:xfrm>
            <a:off x="467544" y="3645024"/>
            <a:ext cx="8280920" cy="2554545"/>
          </a:xfrm>
          <a:prstGeom prst="rect">
            <a:avLst/>
          </a:prstGeom>
          <a:noFill/>
          <a:ln>
            <a:solidFill>
              <a:schemeClr val="tx1"/>
            </a:solidFill>
          </a:ln>
        </p:spPr>
        <p:txBody>
          <a:bodyPr wrap="square" rtlCol="0">
            <a:spAutoFit/>
          </a:bodyPr>
          <a:lstStyle/>
          <a:p>
            <a:pPr algn="ctr"/>
            <a:r>
              <a:rPr lang="en-GB" sz="2000" b="1" dirty="0" smtClean="0">
                <a:solidFill>
                  <a:srgbClr val="00B050"/>
                </a:solidFill>
              </a:rPr>
              <a:t>This presentation has been designed to provide information for </a:t>
            </a:r>
          </a:p>
          <a:p>
            <a:pPr algn="ctr"/>
            <a:r>
              <a:rPr lang="en-GB" sz="2000" b="1" dirty="0" smtClean="0">
                <a:solidFill>
                  <a:srgbClr val="00B050"/>
                </a:solidFill>
              </a:rPr>
              <a:t>those who are interested in the impact of </a:t>
            </a:r>
            <a:r>
              <a:rPr lang="en-GB" sz="2000" b="1" dirty="0">
                <a:solidFill>
                  <a:srgbClr val="00B050"/>
                </a:solidFill>
              </a:rPr>
              <a:t>F</a:t>
            </a:r>
            <a:r>
              <a:rPr lang="en-GB" sz="2000" b="1" dirty="0" smtClean="0">
                <a:solidFill>
                  <a:srgbClr val="00B050"/>
                </a:solidFill>
              </a:rPr>
              <a:t>orest Schools. </a:t>
            </a:r>
          </a:p>
          <a:p>
            <a:pPr algn="ctr"/>
            <a:endParaRPr lang="en-GB" sz="2000" b="1" dirty="0" smtClean="0">
              <a:solidFill>
                <a:srgbClr val="00B050"/>
              </a:solidFill>
            </a:endParaRPr>
          </a:p>
          <a:p>
            <a:pPr algn="ctr"/>
            <a:r>
              <a:rPr lang="en-GB" sz="2000" b="1" dirty="0" smtClean="0">
                <a:solidFill>
                  <a:srgbClr val="00B050"/>
                </a:solidFill>
              </a:rPr>
              <a:t>The presentation can be followed through one slide at a time, </a:t>
            </a:r>
          </a:p>
          <a:p>
            <a:pPr algn="ctr"/>
            <a:r>
              <a:rPr lang="en-GB" sz="2000" b="1" dirty="0" smtClean="0">
                <a:solidFill>
                  <a:srgbClr val="00B050"/>
                </a:solidFill>
              </a:rPr>
              <a:t>or click on the links above to start exploring in your own order. </a:t>
            </a:r>
          </a:p>
          <a:p>
            <a:pPr algn="ctr"/>
            <a:endParaRPr lang="en-GB" sz="2000" b="1" dirty="0" smtClean="0">
              <a:solidFill>
                <a:srgbClr val="00B050"/>
              </a:solidFill>
            </a:endParaRPr>
          </a:p>
          <a:p>
            <a:pPr algn="ctr"/>
            <a:r>
              <a:rPr lang="en-GB" sz="2000" b="1" dirty="0" smtClean="0">
                <a:solidFill>
                  <a:srgbClr val="00B050"/>
                </a:solidFill>
              </a:rPr>
              <a:t>Each page has a ‘Back to home page’ button which will</a:t>
            </a:r>
          </a:p>
          <a:p>
            <a:pPr algn="ctr"/>
            <a:r>
              <a:rPr lang="en-GB" sz="2000" b="1" dirty="0" smtClean="0">
                <a:solidFill>
                  <a:srgbClr val="00B050"/>
                </a:solidFill>
              </a:rPr>
              <a:t> bring you back to this starting point.</a:t>
            </a:r>
            <a:endParaRPr lang="en-GB" sz="2000" b="1" dirty="0">
              <a:solidFill>
                <a:srgbClr val="00B050"/>
              </a:solidFill>
            </a:endParaRPr>
          </a:p>
        </p:txBody>
      </p:sp>
    </p:spTree>
    <p:extLst>
      <p:ext uri="{BB962C8B-B14F-4D97-AF65-F5344CB8AC3E}">
        <p14:creationId xmlns:p14="http://schemas.microsoft.com/office/powerpoint/2010/main" val="2733968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81127" y="1700808"/>
            <a:ext cx="6192688" cy="2985433"/>
          </a:xfrm>
          <a:prstGeom prst="rect">
            <a:avLst/>
          </a:prstGeom>
          <a:noFill/>
          <a:ln w="38100">
            <a:solidFill>
              <a:srgbClr val="00B050"/>
            </a:solidFill>
          </a:ln>
        </p:spPr>
        <p:txBody>
          <a:bodyPr wrap="square" rtlCol="0">
            <a:spAutoFit/>
          </a:bodyPr>
          <a:lstStyle/>
          <a:p>
            <a:pPr algn="ctr"/>
            <a:r>
              <a:rPr lang="en-GB" sz="8000" b="1" dirty="0" smtClean="0">
                <a:solidFill>
                  <a:srgbClr val="00B050"/>
                </a:solidFill>
              </a:rPr>
              <a:t>Self Esteem</a:t>
            </a:r>
          </a:p>
          <a:p>
            <a:pPr algn="ctr"/>
            <a:r>
              <a:rPr lang="en-US" dirty="0" smtClean="0">
                <a:effectLst/>
              </a:rPr>
              <a:t>“</a:t>
            </a:r>
            <a:r>
              <a:rPr lang="en-US" i="1" dirty="0" smtClean="0">
                <a:effectLst/>
              </a:rPr>
              <a:t>Patterns of self-esteem start very early in life. The concept of success following effort and persistence starts early. Once people reach adulthood, it's harder to make changes to how they see and define themselves.” </a:t>
            </a:r>
          </a:p>
          <a:p>
            <a:pPr algn="ctr"/>
            <a:r>
              <a:rPr lang="en-US" dirty="0" err="1" smtClean="0">
                <a:effectLst/>
              </a:rPr>
              <a:t>Nemour</a:t>
            </a:r>
            <a:r>
              <a:rPr lang="en-US" dirty="0" smtClean="0">
                <a:effectLst/>
              </a:rPr>
              <a:t> Foundation, 2013.</a:t>
            </a:r>
          </a:p>
          <a:p>
            <a:pPr algn="ctr"/>
            <a:endParaRPr lang="en-GB" dirty="0"/>
          </a:p>
        </p:txBody>
      </p:sp>
      <p:sp>
        <p:nvSpPr>
          <p:cNvPr id="3" name="TextBox 2">
            <a:hlinkClick r:id="rId2" action="ppaction://hlinksldjump"/>
          </p:cNvPr>
          <p:cNvSpPr txBox="1"/>
          <p:nvPr/>
        </p:nvSpPr>
        <p:spPr>
          <a:xfrm>
            <a:off x="2123728" y="404663"/>
            <a:ext cx="2880320" cy="584775"/>
          </a:xfrm>
          <a:prstGeom prst="rect">
            <a:avLst/>
          </a:prstGeom>
          <a:noFill/>
          <a:ln w="28575">
            <a:solidFill>
              <a:srgbClr val="00B050"/>
            </a:solidFill>
          </a:ln>
        </p:spPr>
        <p:txBody>
          <a:bodyPr wrap="square" rtlCol="0">
            <a:spAutoFit/>
          </a:bodyPr>
          <a:lstStyle/>
          <a:p>
            <a:r>
              <a:rPr lang="en-GB" sz="3200" b="1" dirty="0" smtClean="0">
                <a:solidFill>
                  <a:srgbClr val="00B050"/>
                </a:solidFill>
              </a:rPr>
              <a:t>Self Awareness</a:t>
            </a:r>
            <a:endParaRPr lang="en-GB" sz="3200" b="1" dirty="0">
              <a:solidFill>
                <a:srgbClr val="00B050"/>
              </a:solidFill>
            </a:endParaRPr>
          </a:p>
        </p:txBody>
      </p:sp>
      <p:sp>
        <p:nvSpPr>
          <p:cNvPr id="4" name="TextBox 3">
            <a:hlinkClick r:id="rId3" action="ppaction://hlinksldjump"/>
          </p:cNvPr>
          <p:cNvSpPr txBox="1"/>
          <p:nvPr/>
        </p:nvSpPr>
        <p:spPr>
          <a:xfrm>
            <a:off x="5663855" y="5047920"/>
            <a:ext cx="3245831" cy="1077218"/>
          </a:xfrm>
          <a:prstGeom prst="rect">
            <a:avLst/>
          </a:prstGeom>
          <a:noFill/>
          <a:ln w="28575">
            <a:solidFill>
              <a:srgbClr val="00B050"/>
            </a:solidFill>
          </a:ln>
        </p:spPr>
        <p:txBody>
          <a:bodyPr wrap="square" rtlCol="0">
            <a:spAutoFit/>
          </a:bodyPr>
          <a:lstStyle/>
          <a:p>
            <a:r>
              <a:rPr lang="en-GB" sz="3200" b="1" dirty="0" smtClean="0">
                <a:solidFill>
                  <a:srgbClr val="00B050"/>
                </a:solidFill>
              </a:rPr>
              <a:t>Positive feelings about themselves</a:t>
            </a:r>
            <a:endParaRPr lang="en-GB" sz="3200" b="1" dirty="0">
              <a:solidFill>
                <a:srgbClr val="00B050"/>
              </a:solidFill>
            </a:endParaRPr>
          </a:p>
        </p:txBody>
      </p:sp>
      <p:sp>
        <p:nvSpPr>
          <p:cNvPr id="6" name="TextBox 5">
            <a:hlinkClick r:id="rId4" action="ppaction://hlinksldjump"/>
          </p:cNvPr>
          <p:cNvSpPr txBox="1"/>
          <p:nvPr/>
        </p:nvSpPr>
        <p:spPr>
          <a:xfrm>
            <a:off x="6278659" y="260648"/>
            <a:ext cx="2016224" cy="1077218"/>
          </a:xfrm>
          <a:prstGeom prst="rect">
            <a:avLst/>
          </a:prstGeom>
          <a:noFill/>
          <a:ln w="28575">
            <a:solidFill>
              <a:srgbClr val="00B050"/>
            </a:solidFill>
          </a:ln>
        </p:spPr>
        <p:txBody>
          <a:bodyPr wrap="square" rtlCol="0">
            <a:spAutoFit/>
          </a:bodyPr>
          <a:lstStyle/>
          <a:p>
            <a:pPr algn="ctr"/>
            <a:r>
              <a:rPr lang="en-GB" sz="3200" b="1" dirty="0" smtClean="0">
                <a:solidFill>
                  <a:srgbClr val="00B050"/>
                </a:solidFill>
              </a:rPr>
              <a:t>Valued by others</a:t>
            </a:r>
            <a:endParaRPr lang="en-GB" sz="3200" b="1" dirty="0">
              <a:solidFill>
                <a:srgbClr val="00B050"/>
              </a:solidFill>
            </a:endParaRPr>
          </a:p>
        </p:txBody>
      </p:sp>
      <p:sp>
        <p:nvSpPr>
          <p:cNvPr id="7" name="TextBox 6">
            <a:hlinkClick r:id="rId5" action="ppaction://hlinksldjump"/>
          </p:cNvPr>
          <p:cNvSpPr txBox="1"/>
          <p:nvPr/>
        </p:nvSpPr>
        <p:spPr>
          <a:xfrm>
            <a:off x="424733" y="5047920"/>
            <a:ext cx="2471745" cy="1569660"/>
          </a:xfrm>
          <a:prstGeom prst="rect">
            <a:avLst/>
          </a:prstGeom>
          <a:noFill/>
          <a:ln w="28575">
            <a:solidFill>
              <a:srgbClr val="00B050"/>
            </a:solidFill>
          </a:ln>
        </p:spPr>
        <p:txBody>
          <a:bodyPr wrap="square" rtlCol="0">
            <a:spAutoFit/>
          </a:bodyPr>
          <a:lstStyle/>
          <a:p>
            <a:pPr algn="ctr"/>
            <a:r>
              <a:rPr lang="en-GB" sz="3200" b="1" dirty="0" smtClean="0">
                <a:solidFill>
                  <a:srgbClr val="00B050"/>
                </a:solidFill>
              </a:rPr>
              <a:t>Predictor of future achievement</a:t>
            </a:r>
            <a:endParaRPr lang="en-GB" sz="3200" b="1" dirty="0">
              <a:solidFill>
                <a:srgbClr val="00B050"/>
              </a:solidFill>
            </a:endParaRPr>
          </a:p>
        </p:txBody>
      </p:sp>
      <p:sp>
        <p:nvSpPr>
          <p:cNvPr id="5" name="TextBox 4">
            <a:hlinkClick r:id="rId6" action="ppaction://hlinksldjump"/>
          </p:cNvPr>
          <p:cNvSpPr txBox="1"/>
          <p:nvPr/>
        </p:nvSpPr>
        <p:spPr>
          <a:xfrm>
            <a:off x="291500" y="254623"/>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37303005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60648"/>
            <a:ext cx="3067050"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hlinkClick r:id="rId3" action="ppaction://hlinksldjump"/>
          </p:cNvPr>
          <p:cNvSpPr txBox="1"/>
          <p:nvPr/>
        </p:nvSpPr>
        <p:spPr>
          <a:xfrm>
            <a:off x="7236296" y="238378"/>
            <a:ext cx="1728192" cy="646331"/>
          </a:xfrm>
          <a:prstGeom prst="rect">
            <a:avLst/>
          </a:prstGeom>
          <a:noFill/>
          <a:ln>
            <a:solidFill>
              <a:schemeClr val="tx1"/>
            </a:solidFill>
          </a:ln>
        </p:spPr>
        <p:txBody>
          <a:bodyPr wrap="square" rtlCol="0">
            <a:spAutoFit/>
          </a:bodyPr>
          <a:lstStyle/>
          <a:p>
            <a:pPr algn="ctr"/>
            <a:r>
              <a:rPr lang="en-GB" b="1" dirty="0" smtClean="0"/>
              <a:t>Back to Self Esteem</a:t>
            </a:r>
            <a:endParaRPr lang="en-GB" b="1" dirty="0"/>
          </a:p>
        </p:txBody>
      </p:sp>
      <p:sp>
        <p:nvSpPr>
          <p:cNvPr id="3" name="TextBox 2"/>
          <p:cNvSpPr txBox="1"/>
          <p:nvPr/>
        </p:nvSpPr>
        <p:spPr>
          <a:xfrm>
            <a:off x="683568" y="1484784"/>
            <a:ext cx="7992888" cy="5078313"/>
          </a:xfrm>
          <a:prstGeom prst="rect">
            <a:avLst/>
          </a:prstGeom>
          <a:noFill/>
        </p:spPr>
        <p:txBody>
          <a:bodyPr wrap="square" rtlCol="0">
            <a:spAutoFit/>
          </a:bodyPr>
          <a:lstStyle/>
          <a:p>
            <a:r>
              <a:rPr lang="en-GB" dirty="0" smtClean="0">
                <a:effectLst/>
              </a:rPr>
              <a:t>As children go through school they develop a ‘sense of self’ or ‘self consciousness’. This allows them to begin to understand and recognize the differences between themselves and their classmates. Whether they perceive these differences as positive or negative massively affects their evaluation of self-worth. </a:t>
            </a:r>
          </a:p>
          <a:p>
            <a:endParaRPr lang="en-GB" dirty="0"/>
          </a:p>
          <a:p>
            <a:r>
              <a:rPr lang="en-GB" dirty="0" smtClean="0">
                <a:effectLst/>
              </a:rPr>
              <a:t>In school settings, academic achievement often becomes the only area of comparison between children, who judge their strengths and weaknesses on class work alone. In an education system that promotes development of the whole child, it is essential for children to have the opportunity to show their strength in as varied scenarios as possible.</a:t>
            </a:r>
          </a:p>
          <a:p>
            <a:endParaRPr lang="en-GB" dirty="0"/>
          </a:p>
          <a:p>
            <a:r>
              <a:rPr lang="en-GB" dirty="0" smtClean="0">
                <a:effectLst/>
              </a:rPr>
              <a:t>Forest School programs provide an excellent extra opportunity for children to achieve in areas such as practical and physical skill, emotional </a:t>
            </a:r>
            <a:r>
              <a:rPr lang="en-GB" dirty="0" smtClean="0"/>
              <a:t>and social skill</a:t>
            </a:r>
            <a:r>
              <a:rPr lang="en-GB" dirty="0" smtClean="0">
                <a:effectLst/>
              </a:rPr>
              <a:t>, creativity and communication. Forest School also adopts a reflective nature, allowing children the time to think about themselves and adopt a healthy self image.</a:t>
            </a:r>
          </a:p>
          <a:p>
            <a:endParaRPr lang="en-GB" dirty="0"/>
          </a:p>
          <a:p>
            <a:endParaRPr lang="en-GB" dirty="0" smtClean="0"/>
          </a:p>
        </p:txBody>
      </p:sp>
      <p:sp>
        <p:nvSpPr>
          <p:cNvPr id="5" name="TextBox 4">
            <a:hlinkClick r:id="rId4" action="ppaction://hlinksldjump"/>
          </p:cNvPr>
          <p:cNvSpPr txBox="1"/>
          <p:nvPr/>
        </p:nvSpPr>
        <p:spPr>
          <a:xfrm>
            <a:off x="323528" y="260648"/>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2052731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88640"/>
            <a:ext cx="2243137" cy="134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227029"/>
            <a:ext cx="174307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4663" y="1412776"/>
            <a:ext cx="2552700" cy="179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83567" y="1536427"/>
            <a:ext cx="7717481" cy="5078313"/>
          </a:xfrm>
          <a:prstGeom prst="rect">
            <a:avLst/>
          </a:prstGeom>
          <a:noFill/>
        </p:spPr>
        <p:txBody>
          <a:bodyPr wrap="square" rtlCol="0">
            <a:spAutoFit/>
          </a:bodyPr>
          <a:lstStyle/>
          <a:p>
            <a:r>
              <a:rPr lang="en-GB" dirty="0" smtClean="0"/>
              <a:t>Psychologist Abraham Maslow placed self-esteem high up in his </a:t>
            </a:r>
          </a:p>
          <a:p>
            <a:r>
              <a:rPr lang="en-GB" dirty="0" smtClean="0"/>
              <a:t>hierarchy of human needs. His description highlighted the need </a:t>
            </a:r>
          </a:p>
          <a:p>
            <a:r>
              <a:rPr lang="en-GB" dirty="0" smtClean="0"/>
              <a:t>for respect from others to obtain positive self worth. </a:t>
            </a:r>
          </a:p>
          <a:p>
            <a:r>
              <a:rPr lang="en-GB" dirty="0" smtClean="0"/>
              <a:t>(Maslow, 1943).</a:t>
            </a:r>
          </a:p>
          <a:p>
            <a:endParaRPr lang="en-GB" dirty="0" smtClean="0"/>
          </a:p>
          <a:p>
            <a:r>
              <a:rPr lang="en-GB" dirty="0" smtClean="0"/>
              <a:t>Carl Rogers, an eminent psychologist of client-centred </a:t>
            </a:r>
          </a:p>
          <a:p>
            <a:r>
              <a:rPr lang="en-GB" dirty="0" smtClean="0"/>
              <a:t>learning, states that significant learning can only take place</a:t>
            </a:r>
          </a:p>
          <a:p>
            <a:r>
              <a:rPr lang="en-GB" dirty="0" smtClean="0"/>
              <a:t> when the learner perceives a value relating to themselves. (Rogers, 1951).</a:t>
            </a:r>
          </a:p>
          <a:p>
            <a:endParaRPr lang="en-GB" dirty="0" smtClean="0"/>
          </a:p>
          <a:p>
            <a:r>
              <a:rPr lang="en-GB" dirty="0" smtClean="0"/>
              <a:t>This respect, and perception that their achievements are of value, is at the heart of Forest School culture. Children are allowed to follow their own interests and set their own goals, allowing them to achieve what </a:t>
            </a:r>
            <a:r>
              <a:rPr lang="en-GB" i="1" dirty="0" smtClean="0"/>
              <a:t>they</a:t>
            </a:r>
            <a:r>
              <a:rPr lang="en-GB" dirty="0" smtClean="0"/>
              <a:t> see as important. This is in turn valued by the group, building the self esteem of individuals.</a:t>
            </a:r>
          </a:p>
          <a:p>
            <a:endParaRPr lang="en-GB" dirty="0"/>
          </a:p>
          <a:p>
            <a:r>
              <a:rPr lang="en-GB" dirty="0" smtClean="0"/>
              <a:t>This culture of respect and value for others is encouraged through group games and challenges</a:t>
            </a:r>
            <a:r>
              <a:rPr lang="en-GB" dirty="0"/>
              <a:t>,</a:t>
            </a:r>
            <a:r>
              <a:rPr lang="en-GB" dirty="0" smtClean="0"/>
              <a:t> including activities such as building dens, which cannot be achieved alone.</a:t>
            </a:r>
            <a:endParaRPr lang="en-GB" dirty="0"/>
          </a:p>
          <a:p>
            <a:endParaRPr lang="en-GB" dirty="0"/>
          </a:p>
        </p:txBody>
      </p:sp>
      <p:sp>
        <p:nvSpPr>
          <p:cNvPr id="6" name="TextBox 5">
            <a:hlinkClick r:id="rId6" action="ppaction://hlinksldjump"/>
          </p:cNvPr>
          <p:cNvSpPr txBox="1"/>
          <p:nvPr/>
        </p:nvSpPr>
        <p:spPr>
          <a:xfrm>
            <a:off x="323528" y="260648"/>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8056287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6030" y="188640"/>
            <a:ext cx="2682875" cy="183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199320"/>
            <a:ext cx="174307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11560" y="2492896"/>
            <a:ext cx="7920880" cy="3970318"/>
          </a:xfrm>
          <a:prstGeom prst="rect">
            <a:avLst/>
          </a:prstGeom>
          <a:noFill/>
        </p:spPr>
        <p:txBody>
          <a:bodyPr wrap="square" rtlCol="0">
            <a:spAutoFit/>
          </a:bodyPr>
          <a:lstStyle/>
          <a:p>
            <a:r>
              <a:rPr lang="en-GB" dirty="0" smtClean="0"/>
              <a:t>Self esteem has been closely linked with more general psychological wellbeing and is it has been highlighted as an influential predictor of lifelong outcomes such as academic success (Marsh, 1990) or exercise behaviour (</a:t>
            </a:r>
            <a:r>
              <a:rPr lang="en-GB" dirty="0" err="1" smtClean="0"/>
              <a:t>Hagger</a:t>
            </a:r>
            <a:r>
              <a:rPr lang="en-GB" dirty="0" smtClean="0"/>
              <a:t> et al, 1998). </a:t>
            </a:r>
          </a:p>
          <a:p>
            <a:endParaRPr lang="en-GB" dirty="0"/>
          </a:p>
          <a:p>
            <a:r>
              <a:rPr lang="en-GB" dirty="0" smtClean="0"/>
              <a:t>Forest School programs promote many positive life skills and self-esteem is one that is hard to alter in later life. Through activities that provide a series of small, achievable steps, Forest School builds individual’s confidence when working independently and in groups. This could take the form of craft activities, using tools or building their own play equipment.</a:t>
            </a:r>
          </a:p>
          <a:p>
            <a:endParaRPr lang="en-GB" dirty="0"/>
          </a:p>
          <a:p>
            <a:r>
              <a:rPr lang="en-GB" dirty="0" smtClean="0"/>
              <a:t>The experience of success can be rare for some children, leading to </a:t>
            </a:r>
            <a:r>
              <a:rPr lang="en-GB" i="1" dirty="0"/>
              <a:t>“Low self-confidence or self esteem </a:t>
            </a:r>
            <a:r>
              <a:rPr lang="en-GB" dirty="0" smtClean="0"/>
              <a:t>[being]</a:t>
            </a:r>
            <a:r>
              <a:rPr lang="en-GB" i="1" dirty="0" smtClean="0"/>
              <a:t> </a:t>
            </a:r>
            <a:r>
              <a:rPr lang="en-GB" i="1" dirty="0"/>
              <a:t>one of the most critical controlling elements of a child’s ability to learn and behave appropriately and thus to achieve his/her potential” </a:t>
            </a:r>
            <a:r>
              <a:rPr lang="en-GB" dirty="0"/>
              <a:t>(Margerison,1996 p176). </a:t>
            </a:r>
          </a:p>
        </p:txBody>
      </p:sp>
      <p:sp>
        <p:nvSpPr>
          <p:cNvPr id="5" name="TextBox 4">
            <a:hlinkClick r:id="rId5" action="ppaction://hlinksldjump"/>
          </p:cNvPr>
          <p:cNvSpPr txBox="1"/>
          <p:nvPr/>
        </p:nvSpPr>
        <p:spPr>
          <a:xfrm>
            <a:off x="323528" y="260648"/>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37784622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6225" y="260648"/>
            <a:ext cx="3511550" cy="134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232289"/>
            <a:ext cx="174307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55576" y="1988840"/>
            <a:ext cx="7344816" cy="4247317"/>
          </a:xfrm>
          <a:prstGeom prst="rect">
            <a:avLst/>
          </a:prstGeom>
          <a:noFill/>
        </p:spPr>
        <p:txBody>
          <a:bodyPr wrap="square" rtlCol="0">
            <a:spAutoFit/>
          </a:bodyPr>
          <a:lstStyle/>
          <a:p>
            <a:r>
              <a:rPr lang="en-GB" dirty="0" smtClean="0"/>
              <a:t>Forest School programs provide opportunities to experience success. This is achieved in several ways:</a:t>
            </a:r>
          </a:p>
          <a:p>
            <a:pPr marL="285750" indent="-285750">
              <a:buFont typeface="Arial" pitchFamily="34" charset="0"/>
              <a:buChar char="•"/>
            </a:pPr>
            <a:r>
              <a:rPr lang="en-GB" dirty="0" smtClean="0"/>
              <a:t>Activities are always child-led, meaning the motivation to attempt them is from the child and therefore more powerful.</a:t>
            </a:r>
          </a:p>
          <a:p>
            <a:pPr marL="285750" indent="-285750">
              <a:buFont typeface="Arial" pitchFamily="34" charset="0"/>
              <a:buChar char="•"/>
            </a:pPr>
            <a:r>
              <a:rPr lang="en-GB" dirty="0" smtClean="0"/>
              <a:t>Exposes children to controlled risks, allowing them to achieve tasks they have judged to be difficult.</a:t>
            </a:r>
          </a:p>
          <a:p>
            <a:pPr marL="285750" indent="-285750">
              <a:buFont typeface="Arial" pitchFamily="34" charset="0"/>
              <a:buChar char="•"/>
            </a:pPr>
            <a:r>
              <a:rPr lang="en-GB" dirty="0" smtClean="0"/>
              <a:t>Provides activities that can be tackled in small steps.</a:t>
            </a:r>
          </a:p>
          <a:p>
            <a:pPr marL="285750" indent="-285750">
              <a:buFont typeface="Arial" pitchFamily="34" charset="0"/>
              <a:buChar char="•"/>
            </a:pPr>
            <a:r>
              <a:rPr lang="en-GB" dirty="0" smtClean="0"/>
              <a:t>The practical nature of activities allows children to apply their knowledge in different ways, expressing their creativity without any ‘wrong’ answers.</a:t>
            </a:r>
          </a:p>
          <a:p>
            <a:pPr marL="285750" indent="-285750">
              <a:buFont typeface="Arial" pitchFamily="34" charset="0"/>
              <a:buChar char="•"/>
            </a:pPr>
            <a:endParaRPr lang="en-GB" dirty="0"/>
          </a:p>
          <a:p>
            <a:r>
              <a:rPr lang="en-GB" dirty="0" smtClean="0"/>
              <a:t>These features of forest school, along with the others featured on this presentation, add together to build a positive self image, a belief that they can achieve through there own perseverance and skill. Children feeling good about themselves has influential knock-on effects in their relationships, academic achievement and health (Massey,</a:t>
            </a:r>
            <a:endParaRPr lang="en-GB" dirty="0"/>
          </a:p>
        </p:txBody>
      </p:sp>
      <p:sp>
        <p:nvSpPr>
          <p:cNvPr id="7" name="TextBox 6">
            <a:hlinkClick r:id="rId5" action="ppaction://hlinksldjump"/>
          </p:cNvPr>
          <p:cNvSpPr txBox="1"/>
          <p:nvPr/>
        </p:nvSpPr>
        <p:spPr>
          <a:xfrm>
            <a:off x="323528" y="260648"/>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7221022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4076" y="980728"/>
            <a:ext cx="5184576" cy="2862322"/>
          </a:xfrm>
          <a:prstGeom prst="rect">
            <a:avLst/>
          </a:prstGeom>
          <a:noFill/>
          <a:ln w="28575">
            <a:solidFill>
              <a:schemeClr val="accent1"/>
            </a:solidFill>
          </a:ln>
        </p:spPr>
        <p:txBody>
          <a:bodyPr wrap="square" rtlCol="0">
            <a:spAutoFit/>
          </a:bodyPr>
          <a:lstStyle/>
          <a:p>
            <a:pPr algn="ctr"/>
            <a:r>
              <a:rPr lang="en-GB" sz="8000" b="1" dirty="0" smtClean="0">
                <a:solidFill>
                  <a:srgbClr val="0070C0"/>
                </a:solidFill>
              </a:rPr>
              <a:t>Emotional Intelligence</a:t>
            </a:r>
          </a:p>
          <a:p>
            <a:pPr algn="ctr"/>
            <a:r>
              <a:rPr lang="en-GB" sz="2000" b="1" dirty="0" smtClean="0"/>
              <a:t>As described by Mayer and </a:t>
            </a:r>
            <a:r>
              <a:rPr lang="en-GB" sz="2000" b="1" dirty="0" err="1" smtClean="0"/>
              <a:t>Salovey</a:t>
            </a:r>
            <a:r>
              <a:rPr lang="en-GB" sz="2000" b="1" dirty="0" smtClean="0"/>
              <a:t>, 1997</a:t>
            </a:r>
            <a:endParaRPr lang="en-GB" sz="6600" b="1" dirty="0"/>
          </a:p>
        </p:txBody>
      </p:sp>
      <p:sp>
        <p:nvSpPr>
          <p:cNvPr id="3" name="TextBox 2"/>
          <p:cNvSpPr txBox="1"/>
          <p:nvPr/>
        </p:nvSpPr>
        <p:spPr>
          <a:xfrm>
            <a:off x="107504" y="292006"/>
            <a:ext cx="8921353" cy="369332"/>
          </a:xfrm>
          <a:prstGeom prst="rect">
            <a:avLst/>
          </a:prstGeom>
          <a:noFill/>
        </p:spPr>
        <p:txBody>
          <a:bodyPr wrap="none" rtlCol="0">
            <a:spAutoFit/>
          </a:bodyPr>
          <a:lstStyle/>
          <a:p>
            <a:r>
              <a:rPr lang="en-GB" b="1" dirty="0" smtClean="0"/>
              <a:t>The </a:t>
            </a:r>
            <a:r>
              <a:rPr lang="en-GB" b="1" dirty="0"/>
              <a:t>ability to identify, assess, and control the emotions of oneself, of others, and of groups. </a:t>
            </a:r>
          </a:p>
        </p:txBody>
      </p:sp>
      <p:sp>
        <p:nvSpPr>
          <p:cNvPr id="4" name="TextBox 3">
            <a:hlinkClick r:id="rId2" action="ppaction://hlinksldjump"/>
          </p:cNvPr>
          <p:cNvSpPr txBox="1"/>
          <p:nvPr/>
        </p:nvSpPr>
        <p:spPr>
          <a:xfrm>
            <a:off x="714548" y="4424031"/>
            <a:ext cx="3463192" cy="584775"/>
          </a:xfrm>
          <a:prstGeom prst="rect">
            <a:avLst/>
          </a:prstGeom>
          <a:noFill/>
          <a:ln w="28575">
            <a:solidFill>
              <a:schemeClr val="tx2"/>
            </a:solidFill>
          </a:ln>
        </p:spPr>
        <p:txBody>
          <a:bodyPr wrap="none" rtlCol="0">
            <a:spAutoFit/>
          </a:bodyPr>
          <a:lstStyle/>
          <a:p>
            <a:pPr algn="ctr"/>
            <a:r>
              <a:rPr lang="en-GB" sz="3200" b="1" dirty="0" smtClean="0">
                <a:solidFill>
                  <a:schemeClr val="accent1"/>
                </a:solidFill>
              </a:rPr>
              <a:t>Perceiving Emotion</a:t>
            </a:r>
            <a:endParaRPr lang="en-GB" sz="3200" b="1" dirty="0">
              <a:solidFill>
                <a:schemeClr val="accent1"/>
              </a:solidFill>
            </a:endParaRPr>
          </a:p>
        </p:txBody>
      </p:sp>
      <p:sp>
        <p:nvSpPr>
          <p:cNvPr id="5" name="TextBox 4">
            <a:hlinkClick r:id="rId3" action="ppaction://hlinksldjump"/>
          </p:cNvPr>
          <p:cNvSpPr txBox="1"/>
          <p:nvPr/>
        </p:nvSpPr>
        <p:spPr>
          <a:xfrm>
            <a:off x="5687198" y="4424030"/>
            <a:ext cx="2662908" cy="584775"/>
          </a:xfrm>
          <a:prstGeom prst="rect">
            <a:avLst/>
          </a:prstGeom>
          <a:noFill/>
          <a:ln w="28575">
            <a:solidFill>
              <a:schemeClr val="tx2"/>
            </a:solidFill>
          </a:ln>
        </p:spPr>
        <p:txBody>
          <a:bodyPr wrap="none" rtlCol="0">
            <a:spAutoFit/>
          </a:bodyPr>
          <a:lstStyle/>
          <a:p>
            <a:pPr algn="ctr"/>
            <a:r>
              <a:rPr lang="en-GB" sz="3200" b="1" dirty="0" smtClean="0">
                <a:solidFill>
                  <a:schemeClr val="accent1"/>
                </a:solidFill>
              </a:rPr>
              <a:t>Using Emotion</a:t>
            </a:r>
            <a:endParaRPr lang="en-GB" sz="3200" b="1" dirty="0">
              <a:solidFill>
                <a:schemeClr val="accent1"/>
              </a:solidFill>
            </a:endParaRPr>
          </a:p>
        </p:txBody>
      </p:sp>
      <p:sp>
        <p:nvSpPr>
          <p:cNvPr id="6" name="TextBox 5">
            <a:hlinkClick r:id="rId4" action="ppaction://hlinksldjump"/>
          </p:cNvPr>
          <p:cNvSpPr txBox="1"/>
          <p:nvPr/>
        </p:nvSpPr>
        <p:spPr>
          <a:xfrm>
            <a:off x="395536" y="5411316"/>
            <a:ext cx="4289500" cy="584775"/>
          </a:xfrm>
          <a:prstGeom prst="rect">
            <a:avLst/>
          </a:prstGeom>
          <a:noFill/>
          <a:ln w="28575">
            <a:solidFill>
              <a:schemeClr val="tx2"/>
            </a:solidFill>
          </a:ln>
        </p:spPr>
        <p:txBody>
          <a:bodyPr wrap="square" rtlCol="0">
            <a:spAutoFit/>
          </a:bodyPr>
          <a:lstStyle/>
          <a:p>
            <a:pPr algn="ctr"/>
            <a:r>
              <a:rPr lang="en-GB" sz="3200" b="1" dirty="0" smtClean="0">
                <a:solidFill>
                  <a:schemeClr val="accent1"/>
                </a:solidFill>
              </a:rPr>
              <a:t>Understanding Emotion</a:t>
            </a:r>
            <a:endParaRPr lang="en-GB" sz="3200" b="1" dirty="0">
              <a:solidFill>
                <a:schemeClr val="accent1"/>
              </a:solidFill>
            </a:endParaRPr>
          </a:p>
        </p:txBody>
      </p:sp>
      <p:sp>
        <p:nvSpPr>
          <p:cNvPr id="7" name="TextBox 6">
            <a:hlinkClick r:id="rId5" action="ppaction://hlinksldjump"/>
          </p:cNvPr>
          <p:cNvSpPr txBox="1"/>
          <p:nvPr/>
        </p:nvSpPr>
        <p:spPr>
          <a:xfrm>
            <a:off x="5233652" y="5411316"/>
            <a:ext cx="3570000" cy="584775"/>
          </a:xfrm>
          <a:prstGeom prst="rect">
            <a:avLst/>
          </a:prstGeom>
          <a:noFill/>
          <a:ln w="28575">
            <a:solidFill>
              <a:schemeClr val="tx2"/>
            </a:solidFill>
          </a:ln>
        </p:spPr>
        <p:txBody>
          <a:bodyPr wrap="square" rtlCol="0">
            <a:spAutoFit/>
          </a:bodyPr>
          <a:lstStyle/>
          <a:p>
            <a:pPr algn="ctr"/>
            <a:r>
              <a:rPr lang="en-GB" sz="3200" b="1" dirty="0" smtClean="0">
                <a:solidFill>
                  <a:schemeClr val="accent1"/>
                </a:solidFill>
              </a:rPr>
              <a:t>Managing Emotion</a:t>
            </a:r>
            <a:endParaRPr lang="en-GB" sz="3200" b="1" dirty="0">
              <a:solidFill>
                <a:schemeClr val="accent1"/>
              </a:solidFill>
            </a:endParaRPr>
          </a:p>
        </p:txBody>
      </p:sp>
      <p:sp>
        <p:nvSpPr>
          <p:cNvPr id="8" name="TextBox 7">
            <a:hlinkClick r:id="rId6" action="ppaction://hlinksldjump"/>
          </p:cNvPr>
          <p:cNvSpPr txBox="1"/>
          <p:nvPr/>
        </p:nvSpPr>
        <p:spPr>
          <a:xfrm>
            <a:off x="107504" y="973307"/>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31323005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88640"/>
            <a:ext cx="3749675"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83568" y="1268760"/>
            <a:ext cx="7632848" cy="4801314"/>
          </a:xfrm>
          <a:prstGeom prst="rect">
            <a:avLst/>
          </a:prstGeom>
          <a:noFill/>
        </p:spPr>
        <p:txBody>
          <a:bodyPr wrap="square" rtlCol="0">
            <a:spAutoFit/>
          </a:bodyPr>
          <a:lstStyle/>
          <a:p>
            <a:r>
              <a:rPr lang="en-GB" dirty="0" smtClean="0"/>
              <a:t>The initial, most basic area is the non-verbal expression of emotion, which has evolved as a form of crucial social communication. </a:t>
            </a:r>
            <a:r>
              <a:rPr lang="en-GB" dirty="0"/>
              <a:t>The capacity to accurately perceive emotions in the face or voice of others provides a crucial starting point for </a:t>
            </a:r>
            <a:r>
              <a:rPr lang="en-GB" dirty="0" smtClean="0"/>
              <a:t>a more advanced </a:t>
            </a:r>
            <a:r>
              <a:rPr lang="en-GB" dirty="0"/>
              <a:t>understanding of </a:t>
            </a:r>
            <a:r>
              <a:rPr lang="en-GB" dirty="0" smtClean="0"/>
              <a:t>emotions.</a:t>
            </a:r>
          </a:p>
          <a:p>
            <a:endParaRPr lang="en-GB" dirty="0"/>
          </a:p>
          <a:p>
            <a:r>
              <a:rPr lang="en-GB" dirty="0" smtClean="0"/>
              <a:t>Reflecting on childhood from an adults perspective, many will remember key experiences of witnessing strong emotion in others. For example: seeing a friend being bullied; peers doing things they knew were wrong and feeling guilty; or being caught up in others joy. More often than not, these formative experiences occurred when involved in </a:t>
            </a:r>
            <a:r>
              <a:rPr lang="en-GB" u="sng" dirty="0" smtClean="0"/>
              <a:t>outdoor</a:t>
            </a:r>
            <a:r>
              <a:rPr lang="en-GB" dirty="0" smtClean="0"/>
              <a:t> play, </a:t>
            </a:r>
            <a:r>
              <a:rPr lang="en-GB" u="sng" dirty="0" smtClean="0"/>
              <a:t>away</a:t>
            </a:r>
            <a:r>
              <a:rPr lang="en-GB" dirty="0" smtClean="0"/>
              <a:t> from adult supervision.</a:t>
            </a:r>
          </a:p>
          <a:p>
            <a:endParaRPr lang="en-GB" dirty="0"/>
          </a:p>
          <a:p>
            <a:r>
              <a:rPr lang="en-GB" dirty="0" smtClean="0"/>
              <a:t>Forest School programs promote these experiences by providing the opportunity for them to occur in an outdoor, child-led situation. The characteristic of empathy is encouraged, through activities such as sharing a challenge, group discussions around a fire or games which promote the recognition of others.</a:t>
            </a:r>
            <a:endParaRPr lang="en-GB" dirty="0"/>
          </a:p>
        </p:txBody>
      </p:sp>
      <p:sp>
        <p:nvSpPr>
          <p:cNvPr id="4" name="TextBox 3">
            <a:hlinkClick r:id="rId3" action="ppaction://hlinksldjump"/>
          </p:cNvPr>
          <p:cNvSpPr txBox="1"/>
          <p:nvPr/>
        </p:nvSpPr>
        <p:spPr>
          <a:xfrm>
            <a:off x="323528" y="224735"/>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
        <p:nvSpPr>
          <p:cNvPr id="3" name="TextBox 2">
            <a:hlinkClick r:id="rId4" action="ppaction://hlinksldjump"/>
          </p:cNvPr>
          <p:cNvSpPr txBox="1"/>
          <p:nvPr/>
        </p:nvSpPr>
        <p:spPr>
          <a:xfrm>
            <a:off x="6876256" y="224735"/>
            <a:ext cx="2016224" cy="646331"/>
          </a:xfrm>
          <a:prstGeom prst="rect">
            <a:avLst/>
          </a:prstGeom>
          <a:noFill/>
          <a:ln>
            <a:solidFill>
              <a:schemeClr val="tx1"/>
            </a:solidFill>
          </a:ln>
        </p:spPr>
        <p:txBody>
          <a:bodyPr wrap="square" rtlCol="0">
            <a:spAutoFit/>
          </a:bodyPr>
          <a:lstStyle/>
          <a:p>
            <a:pPr algn="ctr"/>
            <a:r>
              <a:rPr lang="en-GB" b="1" dirty="0" smtClean="0"/>
              <a:t>Back to Emotional Intelligence</a:t>
            </a:r>
            <a:endParaRPr lang="en-GB" b="1" dirty="0"/>
          </a:p>
        </p:txBody>
      </p:sp>
    </p:spTree>
    <p:extLst>
      <p:ext uri="{BB962C8B-B14F-4D97-AF65-F5344CB8AC3E}">
        <p14:creationId xmlns:p14="http://schemas.microsoft.com/office/powerpoint/2010/main" val="11483441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2450" y="188640"/>
            <a:ext cx="2957513"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39553" y="1196752"/>
            <a:ext cx="8424936" cy="4247317"/>
          </a:xfrm>
          <a:prstGeom prst="rect">
            <a:avLst/>
          </a:prstGeom>
          <a:noFill/>
        </p:spPr>
        <p:txBody>
          <a:bodyPr wrap="square" rtlCol="0">
            <a:spAutoFit/>
          </a:bodyPr>
          <a:lstStyle/>
          <a:p>
            <a:r>
              <a:rPr lang="en-GB" dirty="0" smtClean="0"/>
              <a:t>Emotions inevitably influence thought. Something which grabs our emotions also grabs our cognitive attention and becomes affects thinking. Therefore having a positive and healthy emotional input helps us direct thinking to those issues which are truly important.</a:t>
            </a:r>
          </a:p>
          <a:p>
            <a:endParaRPr lang="en-GB" dirty="0"/>
          </a:p>
          <a:p>
            <a:r>
              <a:rPr lang="en-GB" dirty="0" smtClean="0"/>
              <a:t>Researchers also suggest a link between emotional intelligence and creativity. Positive, negative and ambivalent feelings can all inspire and become a focus for creative activity and a driver of motivation.</a:t>
            </a:r>
          </a:p>
          <a:p>
            <a:endParaRPr lang="en-GB" dirty="0"/>
          </a:p>
          <a:p>
            <a:r>
              <a:rPr lang="en-GB" dirty="0" smtClean="0"/>
              <a:t>Children need to experience a whole range of emotion in their development to ensure they can deal with feelings in a constructive manner. This includes joy, fear, sadness, love and anger. Forest School promotes the experience of all of these emotions in a safe and supportive environment. They are achieved through activities such as: climbing trees to experience risk; tackling challenges in small steps to experience achievement; and communicating their feelings to peer through group activities.</a:t>
            </a:r>
            <a:endParaRPr lang="en-GB" dirty="0"/>
          </a:p>
        </p:txBody>
      </p:sp>
      <p:sp>
        <p:nvSpPr>
          <p:cNvPr id="4" name="TextBox 3">
            <a:hlinkClick r:id="rId3" action="ppaction://hlinksldjump"/>
          </p:cNvPr>
          <p:cNvSpPr txBox="1"/>
          <p:nvPr/>
        </p:nvSpPr>
        <p:spPr>
          <a:xfrm>
            <a:off x="323528" y="224735"/>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
        <p:nvSpPr>
          <p:cNvPr id="5" name="TextBox 4">
            <a:hlinkClick r:id="rId4" action="ppaction://hlinksldjump"/>
          </p:cNvPr>
          <p:cNvSpPr txBox="1"/>
          <p:nvPr/>
        </p:nvSpPr>
        <p:spPr>
          <a:xfrm>
            <a:off x="6876256" y="224735"/>
            <a:ext cx="2016224" cy="646331"/>
          </a:xfrm>
          <a:prstGeom prst="rect">
            <a:avLst/>
          </a:prstGeom>
          <a:noFill/>
          <a:ln>
            <a:solidFill>
              <a:schemeClr val="tx1"/>
            </a:solidFill>
          </a:ln>
        </p:spPr>
        <p:txBody>
          <a:bodyPr wrap="square" rtlCol="0">
            <a:spAutoFit/>
          </a:bodyPr>
          <a:lstStyle/>
          <a:p>
            <a:pPr algn="ctr"/>
            <a:r>
              <a:rPr lang="en-GB" b="1" dirty="0" smtClean="0"/>
              <a:t>Back to Emotional Intelligence</a:t>
            </a:r>
            <a:endParaRPr lang="en-GB" b="1" dirty="0"/>
          </a:p>
        </p:txBody>
      </p:sp>
    </p:spTree>
    <p:extLst>
      <p:ext uri="{BB962C8B-B14F-4D97-AF65-F5344CB8AC3E}">
        <p14:creationId xmlns:p14="http://schemas.microsoft.com/office/powerpoint/2010/main" val="34127471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18481"/>
            <a:ext cx="4505325"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83568" y="1268760"/>
            <a:ext cx="7776864" cy="4801314"/>
          </a:xfrm>
          <a:prstGeom prst="rect">
            <a:avLst/>
          </a:prstGeom>
          <a:noFill/>
        </p:spPr>
        <p:txBody>
          <a:bodyPr wrap="square" rtlCol="0">
            <a:spAutoFit/>
          </a:bodyPr>
          <a:lstStyle/>
          <a:p>
            <a:r>
              <a:rPr lang="en-GB" dirty="0" smtClean="0"/>
              <a:t>Emotions convey information and can dictate or suggest a course of action. For example, anger can reveal someone feels unfairly treated, which may lead to the actions of peace-making, attacking others or revenge seeking behaviour.</a:t>
            </a:r>
          </a:p>
          <a:p>
            <a:endParaRPr lang="en-GB" dirty="0"/>
          </a:p>
          <a:p>
            <a:r>
              <a:rPr lang="en-GB" dirty="0" smtClean="0"/>
              <a:t>Emotional intelligence is the ability to recognise and reflect upon these possible actions, giving the individual the capacity to reason and possibly control their instinctive behaviour.</a:t>
            </a:r>
          </a:p>
          <a:p>
            <a:endParaRPr lang="en-GB" dirty="0"/>
          </a:p>
          <a:p>
            <a:r>
              <a:rPr lang="en-GB" dirty="0" smtClean="0"/>
              <a:t>The child-centred approach of Forest School gives children time and space, not only to experience these emotions but to process them and reflect on their consequences. In modern society, the opportunities for children to do this without strong adult intervention are rare.</a:t>
            </a:r>
          </a:p>
          <a:p>
            <a:endParaRPr lang="en-GB" dirty="0"/>
          </a:p>
          <a:p>
            <a:r>
              <a:rPr lang="en-GB" dirty="0" smtClean="0"/>
              <a:t>Activities such as sharing food, working together to build a shelter or chatting round a campfire can give children the chance to experience, react to and think about a wide range of emotions. In a busy ‘learning focussed’ environment such as a school classroom, this can be the only chance they get.</a:t>
            </a:r>
            <a:endParaRPr lang="en-GB" dirty="0"/>
          </a:p>
        </p:txBody>
      </p:sp>
      <p:sp>
        <p:nvSpPr>
          <p:cNvPr id="4" name="TextBox 3">
            <a:hlinkClick r:id="rId3" action="ppaction://hlinksldjump"/>
          </p:cNvPr>
          <p:cNvSpPr txBox="1"/>
          <p:nvPr/>
        </p:nvSpPr>
        <p:spPr>
          <a:xfrm>
            <a:off x="323528" y="224735"/>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
        <p:nvSpPr>
          <p:cNvPr id="5" name="TextBox 4">
            <a:hlinkClick r:id="rId4" action="ppaction://hlinksldjump"/>
          </p:cNvPr>
          <p:cNvSpPr txBox="1"/>
          <p:nvPr/>
        </p:nvSpPr>
        <p:spPr>
          <a:xfrm>
            <a:off x="6876256" y="224735"/>
            <a:ext cx="2016224" cy="646331"/>
          </a:xfrm>
          <a:prstGeom prst="rect">
            <a:avLst/>
          </a:prstGeom>
          <a:noFill/>
          <a:ln>
            <a:solidFill>
              <a:schemeClr val="tx1"/>
            </a:solidFill>
          </a:ln>
        </p:spPr>
        <p:txBody>
          <a:bodyPr wrap="square" rtlCol="0">
            <a:spAutoFit/>
          </a:bodyPr>
          <a:lstStyle/>
          <a:p>
            <a:pPr algn="ctr"/>
            <a:r>
              <a:rPr lang="en-GB" b="1" dirty="0" smtClean="0"/>
              <a:t>Back to Emotional Intelligence</a:t>
            </a:r>
            <a:endParaRPr lang="en-GB" b="1" dirty="0"/>
          </a:p>
        </p:txBody>
      </p:sp>
    </p:spTree>
    <p:extLst>
      <p:ext uri="{BB962C8B-B14F-4D97-AF65-F5344CB8AC3E}">
        <p14:creationId xmlns:p14="http://schemas.microsoft.com/office/powerpoint/2010/main" val="23205416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0117" y="260648"/>
            <a:ext cx="3694113"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67544" y="1340768"/>
            <a:ext cx="7704856" cy="4247317"/>
          </a:xfrm>
          <a:prstGeom prst="rect">
            <a:avLst/>
          </a:prstGeom>
          <a:noFill/>
        </p:spPr>
        <p:txBody>
          <a:bodyPr wrap="square" rtlCol="0">
            <a:spAutoFit/>
          </a:bodyPr>
          <a:lstStyle/>
          <a:p>
            <a:r>
              <a:rPr lang="en-GB" dirty="0" smtClean="0"/>
              <a:t>Emotion is, to some extent, under voluntary control, which allows an individual to remain open to emotional signals (assuming they are not too painful) and block out those that are overwhelming. In this ‘emotional comfort zone’ it becomes possible to manage and regulate one’s own, and other’s, emotions, promoting personal and social goals.</a:t>
            </a:r>
          </a:p>
          <a:p>
            <a:endParaRPr lang="en-GB" dirty="0"/>
          </a:p>
          <a:p>
            <a:r>
              <a:rPr lang="en-GB" dirty="0" smtClean="0"/>
              <a:t>Forest School provides a positive outlet for children’s emotions. Fresh air, exercise and contact with nature can have a neutralising effect on extremes of emotion, allowing a better perspective on their effects. </a:t>
            </a:r>
          </a:p>
          <a:p>
            <a:endParaRPr lang="en-GB" dirty="0"/>
          </a:p>
          <a:p>
            <a:r>
              <a:rPr lang="en-GB" dirty="0" smtClean="0"/>
              <a:t>Children new to Forest School, or freshly out of the classroom, can be seen as hyperactive for the initial period of ‘freedom’. But as Forest School </a:t>
            </a:r>
            <a:r>
              <a:rPr lang="en-GB" i="1" dirty="0" smtClean="0"/>
              <a:t>gives</a:t>
            </a:r>
            <a:r>
              <a:rPr lang="en-GB" dirty="0" smtClean="0"/>
              <a:t> time, children begin to settle, and instead of charging around like they do at break time, children will choose to sit and chat, to express themselves artistically or to seek solace and quiet. For many, this can be the only opportunity to do this.</a:t>
            </a:r>
            <a:endParaRPr lang="en-GB" dirty="0"/>
          </a:p>
        </p:txBody>
      </p:sp>
      <p:sp>
        <p:nvSpPr>
          <p:cNvPr id="4" name="TextBox 3">
            <a:hlinkClick r:id="rId3" action="ppaction://hlinksldjump"/>
          </p:cNvPr>
          <p:cNvSpPr txBox="1"/>
          <p:nvPr/>
        </p:nvSpPr>
        <p:spPr>
          <a:xfrm>
            <a:off x="6876256" y="224735"/>
            <a:ext cx="2016224" cy="646331"/>
          </a:xfrm>
          <a:prstGeom prst="rect">
            <a:avLst/>
          </a:prstGeom>
          <a:noFill/>
          <a:ln>
            <a:solidFill>
              <a:schemeClr val="tx1"/>
            </a:solidFill>
          </a:ln>
        </p:spPr>
        <p:txBody>
          <a:bodyPr wrap="square" rtlCol="0">
            <a:spAutoFit/>
          </a:bodyPr>
          <a:lstStyle/>
          <a:p>
            <a:pPr algn="ctr"/>
            <a:r>
              <a:rPr lang="en-GB" b="1" dirty="0" smtClean="0"/>
              <a:t>Back to Emotional Intelligence</a:t>
            </a:r>
            <a:endParaRPr lang="en-GB" b="1" dirty="0"/>
          </a:p>
        </p:txBody>
      </p:sp>
      <p:sp>
        <p:nvSpPr>
          <p:cNvPr id="5" name="TextBox 4">
            <a:hlinkClick r:id="rId4" action="ppaction://hlinksldjump"/>
          </p:cNvPr>
          <p:cNvSpPr txBox="1"/>
          <p:nvPr/>
        </p:nvSpPr>
        <p:spPr>
          <a:xfrm>
            <a:off x="323528" y="224735"/>
            <a:ext cx="1368152" cy="646331"/>
          </a:xfrm>
          <a:prstGeom prst="rect">
            <a:avLst/>
          </a:prstGeom>
          <a:noFill/>
          <a:ln>
            <a:solidFill>
              <a:schemeClr val="tx1"/>
            </a:solidFill>
          </a:ln>
        </p:spPr>
        <p:txBody>
          <a:bodyPr wrap="square" rtlCol="0">
            <a:spAutoFit/>
          </a:bodyPr>
          <a:lstStyle/>
          <a:p>
            <a:pPr algn="ctr"/>
            <a:r>
              <a:rPr lang="en-GB" b="1" dirty="0" smtClean="0"/>
              <a:t>Back to home page</a:t>
            </a:r>
            <a:endParaRPr lang="en-GB" b="1" dirty="0"/>
          </a:p>
        </p:txBody>
      </p:sp>
    </p:spTree>
    <p:extLst>
      <p:ext uri="{BB962C8B-B14F-4D97-AF65-F5344CB8AC3E}">
        <p14:creationId xmlns:p14="http://schemas.microsoft.com/office/powerpoint/2010/main" val="2049192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3" y="476672"/>
            <a:ext cx="8136904" cy="6247864"/>
          </a:xfrm>
          <a:prstGeom prst="rect">
            <a:avLst/>
          </a:prstGeom>
          <a:noFill/>
        </p:spPr>
        <p:txBody>
          <a:bodyPr wrap="square" rtlCol="0">
            <a:spAutoFit/>
          </a:bodyPr>
          <a:lstStyle/>
          <a:p>
            <a:r>
              <a:rPr lang="en-GB" sz="1600" dirty="0">
                <a:hlinkClick r:id="rId2"/>
              </a:rPr>
              <a:t>http://kidshealth.org/parent/emotions/feelings/self_esteem.html</a:t>
            </a:r>
            <a:r>
              <a:rPr lang="en-GB" sz="1600" dirty="0"/>
              <a:t> - The </a:t>
            </a:r>
            <a:r>
              <a:rPr lang="en-GB" sz="1600" dirty="0" err="1"/>
              <a:t>Nemour</a:t>
            </a:r>
            <a:r>
              <a:rPr lang="en-GB" sz="1600" dirty="0"/>
              <a:t> Foundation</a:t>
            </a:r>
          </a:p>
          <a:p>
            <a:r>
              <a:rPr lang="en-GB" sz="1600" dirty="0"/>
              <a:t> </a:t>
            </a:r>
            <a:endParaRPr lang="en-GB" sz="1600" dirty="0" smtClean="0"/>
          </a:p>
          <a:p>
            <a:r>
              <a:rPr lang="en-GB" sz="1600" dirty="0" err="1"/>
              <a:t>Hagger</a:t>
            </a:r>
            <a:r>
              <a:rPr lang="en-GB" sz="1600" dirty="0"/>
              <a:t>, M. S., Ashford, B., &amp; </a:t>
            </a:r>
            <a:r>
              <a:rPr lang="en-GB" sz="1600" dirty="0" err="1"/>
              <a:t>Stambulova</a:t>
            </a:r>
            <a:r>
              <a:rPr lang="en-GB" sz="1600" dirty="0"/>
              <a:t>, N. (1998). Russian and British children’s physical</a:t>
            </a:r>
          </a:p>
          <a:p>
            <a:r>
              <a:rPr lang="en-GB" sz="1600" dirty="0"/>
              <a:t>self-perceptions and physical activity participation</a:t>
            </a:r>
            <a:r>
              <a:rPr lang="en-GB" sz="1600" dirty="0" smtClean="0"/>
              <a:t>. </a:t>
            </a:r>
            <a:r>
              <a:rPr lang="en-GB" sz="1600" i="1" dirty="0" err="1" smtClean="0"/>
              <a:t>Pediatric</a:t>
            </a:r>
            <a:r>
              <a:rPr lang="en-GB" sz="1600" i="1" dirty="0" smtClean="0"/>
              <a:t> </a:t>
            </a:r>
            <a:r>
              <a:rPr lang="en-GB" sz="1600" i="1" dirty="0"/>
              <a:t>Exercise Science, 10</a:t>
            </a:r>
            <a:r>
              <a:rPr lang="en-GB" sz="1600" dirty="0"/>
              <a:t>, 137-152.</a:t>
            </a:r>
          </a:p>
          <a:p>
            <a:endParaRPr lang="en-GB" sz="1600" dirty="0"/>
          </a:p>
          <a:p>
            <a:r>
              <a:rPr lang="en-GB" sz="1600" dirty="0" err="1"/>
              <a:t>Margerison,A</a:t>
            </a:r>
            <a:r>
              <a:rPr lang="en-GB" sz="1600" dirty="0"/>
              <a:t>. (1996) Self esteem: its effects on the development and learning of children with EBD. </a:t>
            </a:r>
            <a:r>
              <a:rPr lang="en-GB" sz="1600" i="1" dirty="0"/>
              <a:t>Support for learning. </a:t>
            </a:r>
            <a:r>
              <a:rPr lang="en-GB" sz="1600" dirty="0"/>
              <a:t>11 (4) 176-179 </a:t>
            </a:r>
          </a:p>
          <a:p>
            <a:endParaRPr lang="en-GB" sz="1600" dirty="0" smtClean="0"/>
          </a:p>
          <a:p>
            <a:r>
              <a:rPr lang="en-GB" sz="1600" dirty="0"/>
              <a:t>Marsh, H.W. (1990). A multidimensional, hierarchical model of self-concept: Theoretical and</a:t>
            </a:r>
          </a:p>
          <a:p>
            <a:r>
              <a:rPr lang="en-GB" sz="1600" dirty="0"/>
              <a:t>empirical justification. </a:t>
            </a:r>
            <a:r>
              <a:rPr lang="en-GB" sz="1600" i="1" dirty="0"/>
              <a:t>Educational Psychology Review</a:t>
            </a:r>
            <a:r>
              <a:rPr lang="en-GB" sz="1600" dirty="0"/>
              <a:t>, </a:t>
            </a:r>
            <a:r>
              <a:rPr lang="en-GB" sz="1600" i="1" dirty="0"/>
              <a:t>2</a:t>
            </a:r>
            <a:r>
              <a:rPr lang="en-GB" sz="1600" dirty="0"/>
              <a:t>, 77–172.</a:t>
            </a:r>
          </a:p>
          <a:p>
            <a:endParaRPr lang="en-GB" sz="1600" dirty="0" smtClean="0"/>
          </a:p>
          <a:p>
            <a:r>
              <a:rPr lang="en-GB" sz="1600" dirty="0" smtClean="0"/>
              <a:t>Massey, S. </a:t>
            </a:r>
            <a:r>
              <a:rPr lang="en-GB" sz="1600" dirty="0" smtClean="0"/>
              <a:t>accessed </a:t>
            </a:r>
            <a:r>
              <a:rPr lang="en-GB" sz="1600" dirty="0" smtClean="0"/>
              <a:t>2013, </a:t>
            </a:r>
            <a:r>
              <a:rPr lang="en-GB" sz="1600" dirty="0" smtClean="0"/>
              <a:t>Worcestershire </a:t>
            </a:r>
            <a:r>
              <a:rPr lang="en-GB" sz="1600" dirty="0" smtClean="0"/>
              <a:t>council website. </a:t>
            </a:r>
            <a:r>
              <a:rPr lang="en-GB" sz="1600" dirty="0"/>
              <a:t>The Benefits of a Forest School Experience for Children in their Early Years </a:t>
            </a:r>
            <a:r>
              <a:rPr lang="en-GB" sz="1600" dirty="0" smtClean="0"/>
              <a:t>, Forest School in Worcestershire </a:t>
            </a:r>
            <a:r>
              <a:rPr lang="en-GB" sz="1600" dirty="0"/>
              <a:t>LEA. http://www.worcestershire.gov.uk/cms/forest_schools.aspx</a:t>
            </a:r>
            <a:endParaRPr lang="en-GB" sz="1600" dirty="0" smtClean="0"/>
          </a:p>
          <a:p>
            <a:endParaRPr lang="en-GB" sz="1600" dirty="0"/>
          </a:p>
          <a:p>
            <a:r>
              <a:rPr lang="en-GB" sz="1600" dirty="0" smtClean="0"/>
              <a:t>Mayer, J.D. and </a:t>
            </a:r>
            <a:r>
              <a:rPr lang="en-GB" sz="1600" dirty="0" err="1" smtClean="0"/>
              <a:t>Salovey</a:t>
            </a:r>
            <a:r>
              <a:rPr lang="en-GB" sz="1600" dirty="0" smtClean="0"/>
              <a:t>, P. (1997) What is emotional intelligence? In P. </a:t>
            </a:r>
            <a:r>
              <a:rPr lang="en-GB" sz="1600" dirty="0" err="1" smtClean="0"/>
              <a:t>Salovey</a:t>
            </a:r>
            <a:r>
              <a:rPr lang="en-GB" sz="1600" dirty="0" smtClean="0"/>
              <a:t> and D.J. </a:t>
            </a:r>
            <a:r>
              <a:rPr lang="en-GB" sz="1600" dirty="0" err="1" smtClean="0"/>
              <a:t>Sluyter</a:t>
            </a:r>
            <a:r>
              <a:rPr lang="en-GB" sz="1600" dirty="0" smtClean="0"/>
              <a:t> (</a:t>
            </a:r>
            <a:r>
              <a:rPr lang="en-GB" sz="1600" dirty="0" err="1" smtClean="0"/>
              <a:t>Eds</a:t>
            </a:r>
            <a:r>
              <a:rPr lang="en-GB" sz="1600" dirty="0" smtClean="0"/>
              <a:t>) Emotional Development and Emotional Intelligence. New York: Basic Books</a:t>
            </a:r>
          </a:p>
          <a:p>
            <a:endParaRPr lang="en-GB" sz="1600" dirty="0" smtClean="0"/>
          </a:p>
          <a:p>
            <a:r>
              <a:rPr lang="en-GB" sz="1600" dirty="0"/>
              <a:t>Rogers, Carl (1951). </a:t>
            </a:r>
            <a:r>
              <a:rPr lang="en-GB" sz="1600" i="1" dirty="0"/>
              <a:t>Client-</a:t>
            </a:r>
            <a:r>
              <a:rPr lang="en-GB" sz="1600" i="1" dirty="0" err="1"/>
              <a:t>centered</a:t>
            </a:r>
            <a:r>
              <a:rPr lang="en-GB" sz="1600" i="1" dirty="0"/>
              <a:t> therapy: Its current practice, implications and theory</a:t>
            </a:r>
            <a:r>
              <a:rPr lang="en-GB" sz="1600" dirty="0"/>
              <a:t>. London: Constable. </a:t>
            </a:r>
            <a:endParaRPr lang="en-GB" sz="1600" dirty="0" smtClean="0"/>
          </a:p>
          <a:p>
            <a:endParaRPr lang="en-GB" sz="1600" dirty="0"/>
          </a:p>
          <a:p>
            <a:r>
              <a:rPr lang="en-GB" sz="1600" dirty="0"/>
              <a:t>Maslow, A.H. (1943). A theory of human motivation. </a:t>
            </a:r>
            <a:r>
              <a:rPr lang="en-GB" sz="1600" i="1" dirty="0"/>
              <a:t>Psychological Review, 50</a:t>
            </a:r>
            <a:r>
              <a:rPr lang="en-GB" sz="1600" dirty="0"/>
              <a:t>(4), 370–96.</a:t>
            </a:r>
          </a:p>
          <a:p>
            <a:endParaRPr lang="en-GB" sz="1600" dirty="0"/>
          </a:p>
          <a:p>
            <a:endParaRPr lang="en-GB" sz="1600" dirty="0" smtClean="0"/>
          </a:p>
          <a:p>
            <a:endParaRPr lang="en-GB" sz="1600" dirty="0"/>
          </a:p>
        </p:txBody>
      </p:sp>
    </p:spTree>
    <p:extLst>
      <p:ext uri="{BB962C8B-B14F-4D97-AF65-F5344CB8AC3E}">
        <p14:creationId xmlns:p14="http://schemas.microsoft.com/office/powerpoint/2010/main" val="33105842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404</TotalTime>
  <Words>1549</Words>
  <Application>Microsoft Office PowerPoint</Application>
  <PresentationFormat>On-screen Show (4:3)</PresentationFormat>
  <Paragraphs>107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How Forest School Programs Impact on Self Esteem and Emotional Intelligence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Forest School Programs Impact on Self Esteem and Emotional Intelligence</dc:title>
  <dc:creator>Mr Wakeford</dc:creator>
  <cp:lastModifiedBy>Mr Wakeford</cp:lastModifiedBy>
  <cp:revision>33</cp:revision>
  <dcterms:created xsi:type="dcterms:W3CDTF">2013-05-08T16:04:57Z</dcterms:created>
  <dcterms:modified xsi:type="dcterms:W3CDTF">2013-05-09T21:43:32Z</dcterms:modified>
</cp:coreProperties>
</file>